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B_F687319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58" r:id="rId3"/>
    <p:sldId id="265" r:id="rId4"/>
    <p:sldId id="283" r:id="rId5"/>
    <p:sldId id="282" r:id="rId6"/>
    <p:sldId id="287" r:id="rId7"/>
    <p:sldId id="288" r:id="rId8"/>
    <p:sldId id="271" r:id="rId9"/>
    <p:sldId id="267" r:id="rId10"/>
    <p:sldId id="268" r:id="rId11"/>
    <p:sldId id="272" r:id="rId12"/>
    <p:sldId id="266" r:id="rId13"/>
    <p:sldId id="256" r:id="rId14"/>
    <p:sldId id="285" r:id="rId15"/>
    <p:sldId id="280" r:id="rId16"/>
    <p:sldId id="284" r:id="rId17"/>
    <p:sldId id="260" r:id="rId18"/>
    <p:sldId id="290" r:id="rId19"/>
    <p:sldId id="291" r:id="rId20"/>
    <p:sldId id="264" r:id="rId21"/>
    <p:sldId id="270" r:id="rId22"/>
    <p:sldId id="269" r:id="rId23"/>
    <p:sldId id="286" r:id="rId24"/>
    <p:sldId id="289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B24ADF-A8CA-DA8B-0E3E-D708FECD0C04}" name="y berger" initials="yb" userId="y berg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1B_F68731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29B3C9-3C61-45A8-8248-1361F50532B8}" authorId="{14B24ADF-A8CA-DA8B-0E3E-D708FECD0C04}" created="2021-11-22T18:50:06.8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6055189" sldId="283"/>
      <ac:picMk id="4" creationId="{37274FF9-9081-4381-AD54-E54E6D2AEA6D}"/>
    </ac:deMkLst>
    <p188:txBody>
      <a:bodyPr/>
      <a:lstStyle/>
      <a:p>
        <a:r>
          <a:rPr lang="en-IL"/>
          <a:t>https://en.wikipedia.org/wiki/Anubis#/media/File:Anubis_standing.svg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8FD43-ECD0-43A9-9DA7-77BDF2F514A5}" type="datetimeFigureOut">
              <a:rPr lang="en-IL" smtClean="0"/>
              <a:t>29/06/2022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106B5-5C67-4C05-9376-AF24058B76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225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106B5-5C67-4C05-9376-AF24058B760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889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6388-0199-4582-849B-B82BF711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8003F-4C51-4F87-B835-9FB3C017C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19F9-4971-4D2D-8295-30D7C624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C96E-5C08-455E-85A3-82BB057D18EA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B7DDB-F84C-4315-AB7E-A80F106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AF20-7DB0-4E48-A992-F3EAE35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099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964C-E91B-4AE4-851F-A60AA2FE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90B01-6F6D-438C-B5BE-10825440F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E54F5-E919-46E9-B294-83CCE72E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E9B1-A1BA-44DB-8F46-B9EEBAA4F416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A52B-A50A-4729-9C63-3CB5B6A1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E3675-6128-420E-A9BA-40C0C44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901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C511-3372-4889-ACB9-9AFD9826A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88091-287D-44FB-81A9-351B17602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998C-F23D-4A89-9BB6-1C2F623D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9CC4-3784-49E3-B770-CB8ED865CC5C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CD102-2FD6-4B58-84BC-C05D6DA9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F8F6D-40A0-4B7B-B56C-01EFDF22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595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B260-D20A-4563-913C-7FF0D93D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5648-9895-48C1-B66D-82AED56C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0460-AA38-4238-A678-A70A6527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570B-F696-4694-8551-7DD0FAE18A35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7A0BB-E2CA-43AD-BD00-72D11A8A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78F3-4C5A-4F9D-8E89-7ECA5DB8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378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4F09-63CF-4CCE-885E-202869A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99ED-BF9B-4BD8-A1B3-9BE34CB3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74AAA-B304-45F7-9033-A7963D65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E486-7014-46BB-BE6A-B925D37BDEBB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576D4-2A2F-4D6F-98E9-8D21C7A9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38DF3-5287-4DCA-B6E3-C1CFEE33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742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776B-EBE6-456B-AE82-1084BCC8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35F9-5A8B-4A23-B0CE-98D3A9E0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DC54C-98AA-44CA-BF4E-10A68C0D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CE397-44D2-464F-9DF3-D95293F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50FC-F69F-4F38-9544-7AF5333795BB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6DCB8-62F9-4194-8EEC-D9A8BABF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7354-E414-4367-AEA5-D24AA78B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166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568-C233-40AF-A120-20922A54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7E53E-4FB0-465B-A1CE-F113E2ED5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CB45-2180-44EF-9436-152082F5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4A91C-57C5-43A7-B756-6824C249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7CDC9-57E3-40C4-9BA7-4AE5500F9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393B7-1E44-4803-95E1-F176D3DC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50249-B28D-4AE2-BF52-519B7A710083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B741F-257A-4E0A-95B2-11E3A813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200C0-387D-48B6-9703-773DD82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76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E49E-B270-42BE-96D4-2FBEA9CC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2499F-4E26-4E17-8EDF-8D66CEF7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B0BE-F668-4A7D-9263-5CFBA19271E2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67AE2-9FA7-40C6-B4DE-0777EF4C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BA673-6A0F-4C59-A50A-3288405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994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E1115-B0C4-424F-B617-9ED22A00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390A0-5844-4153-8512-EF00556CBF38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73C3C-BA34-45B8-ABBF-BA223DB6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EF34-A83E-491C-8EB4-E65C4560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338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7F94-BA5B-421E-9CFF-8B1A76EA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E8C-6766-41CD-B1F4-304A4E8E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8F4-BF2C-44B2-B67A-A25C68383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E5A18-30E1-4B9B-92C1-D2AF8BB2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488A-27AB-47B3-AD82-D11EA69B2F82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71DA1-E4E4-43C2-8DEC-EBB10CD8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BE210-7975-460A-9E8E-257E3005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9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B697-E2C9-4DF6-89FF-C955847A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40D45-618B-4F92-AF81-7572ED374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723DE-6674-407E-87C6-95118033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0FB8-926F-49A1-8C87-414E4288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980B-85B0-46B1-8868-6C59C3A571F3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DC69B-34C3-492B-9D45-1AF33E8A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454A8-12BF-480B-9BB6-BEC818CF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687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B5E85-49C3-41C6-8BF5-6A0D77B5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826-6D3D-4E90-A4BC-F596755D1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E8BF8-2FE2-4AE2-BFA9-08F2B3B95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9A4-D2D4-462E-A8A3-D29D7E7466E3}" type="datetime8">
              <a:rPr lang="en-IL" smtClean="0"/>
              <a:t>29/06/2022 14:34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6D93-EF1A-4258-9621-91677451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36F9-7523-45A9-A201-922DDB2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364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hyperlink" Target="https://discoveringegypt.com/ancient-egyptian-gods-and-goddesses/" TargetMode="External"/><Relationship Id="rId2" Type="http://schemas.microsoft.com/office/2018/10/relationships/comments" Target="../comments/modernComment_11B_F6873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606112246/http:/www.larc.usp.br/~pbarreto/AnubisPag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sic.esat.kuleuven.be/nessie/Bookv015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C1062999-3BCD-0996-06BD-58CB9041F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9755" y="708958"/>
            <a:ext cx="3332489" cy="5924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4" name="Picture 8" descr="236-CSBGA">
            <a:extLst>
              <a:ext uri="{FF2B5EF4-FFF2-40B4-BE49-F238E27FC236}">
                <a16:creationId xmlns:a16="http://schemas.microsoft.com/office/drawing/2014/main" id="{D15F1E20-6356-4C3F-81C2-463DE07D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615" y="1362255"/>
            <a:ext cx="2684852" cy="26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F5B5-8FE0-40E2-A90A-B47397D7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38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Implementing Anubis Algorithm </a:t>
            </a:r>
            <a:br>
              <a:rPr lang="he-IL" dirty="0">
                <a:latin typeface="Constantia" panose="02030602050306030303" pitchFamily="18" charset="0"/>
              </a:rPr>
            </a:br>
            <a:r>
              <a:rPr lang="en-US" dirty="0">
                <a:latin typeface="Constantia" panose="02030602050306030303" pitchFamily="18" charset="0"/>
              </a:rPr>
              <a:t>on</a:t>
            </a:r>
            <a:r>
              <a:rPr lang="he-IL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FPGA</a:t>
            </a:r>
            <a:r>
              <a:rPr lang="he-IL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Hardware</a:t>
            </a:r>
            <a:endParaRPr lang="en-IL" dirty="0">
              <a:latin typeface="Constantia" panose="02030602050306030303" pitchFamily="18" charset="0"/>
            </a:endParaRPr>
          </a:p>
        </p:txBody>
      </p:sp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01FB276A-DEE4-42EC-A7EE-F6D3122D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9" y="2097509"/>
            <a:ext cx="1885950" cy="18859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86B0D-0329-4435-8ABD-5144085B4D03}"/>
              </a:ext>
            </a:extLst>
          </p:cNvPr>
          <p:cNvSpPr txBox="1"/>
          <p:nvPr/>
        </p:nvSpPr>
        <p:spPr>
          <a:xfrm>
            <a:off x="9870737" y="3718673"/>
            <a:ext cx="16892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https://media.digikey.com/Photos/Xilinx%20Photos/236-CSBGA.jpg</a:t>
            </a:r>
            <a:endParaRPr lang="en-IL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A8F92-E583-4B19-A19D-A09EF5E68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88" y="5064385"/>
            <a:ext cx="2455179" cy="7404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414E6-A971-45FF-AA02-30131FB131AF}"/>
              </a:ext>
            </a:extLst>
          </p:cNvPr>
          <p:cNvSpPr txBox="1"/>
          <p:nvPr/>
        </p:nvSpPr>
        <p:spPr>
          <a:xfrm>
            <a:off x="9741778" y="5672507"/>
            <a:ext cx="1689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https://app.ultralibrarian.com/details/ba760ae1-3fab-11eb-9033-0a34d6323d74/Xilinx-Inc/XC7A35T-1CPG236I?open=backlink</a:t>
            </a:r>
            <a:endParaRPr lang="en-IL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EF16-E4A6-AAF3-9F62-1AFDE09EB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5" y="5434611"/>
            <a:ext cx="2746861" cy="12391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59123-9351-64D0-67DF-32B52B07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</a:t>
            </a:fld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E9286-C236-7F92-39C4-A857EA5D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37" y="5705844"/>
            <a:ext cx="20097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D254B6-D2C9-5CFB-E9FE-71EC4B253B1C}"/>
              </a:ext>
            </a:extLst>
          </p:cNvPr>
          <p:cNvSpPr txBox="1"/>
          <p:nvPr/>
        </p:nvSpPr>
        <p:spPr>
          <a:xfrm>
            <a:off x="3209615" y="541621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Participants: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Yosef Berger ,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Aharon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Gilo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Team Number: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xohw22-025</a:t>
            </a:r>
          </a:p>
          <a:p>
            <a:pPr algn="l" rtl="0"/>
            <a:endParaRPr lang="en-US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Supervisor: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Mr.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Uri Stroh</a:t>
            </a:r>
            <a:endParaRPr lang="he-IL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5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1"/>
    </mc:Choice>
    <mc:Fallback>
      <p:transition spd="slow" advTm="38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694A-7028-4C0A-9C2D-3B0F18B1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Xilinix</a:t>
            </a:r>
            <a:r>
              <a:rPr lang="en-US" dirty="0"/>
              <a:t>® </a:t>
            </a:r>
            <a:r>
              <a:rPr lang="en-US" dirty="0" err="1"/>
              <a:t>Artix</a:t>
            </a:r>
            <a:r>
              <a:rPr lang="en-US" dirty="0"/>
              <a:t>™ XC7A35T™ -1 CPG236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A513B-3D0C-43D2-8038-B14B49C3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501490"/>
            <a:ext cx="11965070" cy="2562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4E237-84D1-4825-9A42-EC0D4640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" y="4053343"/>
            <a:ext cx="10450383" cy="210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A90BC2-7196-4BEC-AE9A-65703509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097" y="4087163"/>
            <a:ext cx="1542438" cy="219439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A5FA97-3181-4C3D-B2D9-8A5C00FF9FC6}"/>
              </a:ext>
            </a:extLst>
          </p:cNvPr>
          <p:cNvSpPr/>
          <p:nvPr/>
        </p:nvSpPr>
        <p:spPr>
          <a:xfrm>
            <a:off x="44390" y="5780511"/>
            <a:ext cx="10450383" cy="365126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B84AD-26BE-46A2-836C-5ABB306686E5}"/>
              </a:ext>
            </a:extLst>
          </p:cNvPr>
          <p:cNvSpPr/>
          <p:nvPr/>
        </p:nvSpPr>
        <p:spPr>
          <a:xfrm>
            <a:off x="10536097" y="5884180"/>
            <a:ext cx="1542438" cy="365126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16FCA8-168C-47F4-AC5E-49512A51CF81}"/>
              </a:ext>
            </a:extLst>
          </p:cNvPr>
          <p:cNvSpPr/>
          <p:nvPr/>
        </p:nvSpPr>
        <p:spPr>
          <a:xfrm>
            <a:off x="10582581" y="4086877"/>
            <a:ext cx="1542438" cy="844082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E86B8-339A-6F67-BC4C-57C61CC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5699402"/>
            <a:ext cx="2743200" cy="365125"/>
          </a:xfrm>
        </p:spPr>
        <p:txBody>
          <a:bodyPr/>
          <a:lstStyle/>
          <a:p>
            <a:fld id="{A121B345-24AD-4380-A3F3-8D9FA67E0332}" type="slidenum">
              <a:rPr lang="en-IL" smtClean="0"/>
              <a:t>10</a:t>
            </a:fld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9AD5B-B191-34C8-9599-C1E799CCC65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1 - 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151296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u="sng" dirty="0">
                <a:latin typeface="Constantia" panose="02030602050306030303" pitchFamily="18" charset="0"/>
              </a:rPr>
              <a:t>Our Solution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>
                <a:latin typeface="Constantia" panose="02030602050306030303" pitchFamily="18" charset="0"/>
              </a:rPr>
              <a:t>Block Cypher Algorithm:</a:t>
            </a:r>
          </a:p>
          <a:p>
            <a:r>
              <a:rPr lang="en-US" dirty="0">
                <a:latin typeface="Constantia" panose="02030602050306030303" pitchFamily="18" charset="0"/>
              </a:rPr>
              <a:t>We will gather up the required data bits as a package and will send them serially bit by bit to each of the FPGA boards.</a:t>
            </a:r>
          </a:p>
          <a:p>
            <a:r>
              <a:rPr lang="en-US" dirty="0">
                <a:latin typeface="Constantia" panose="02030602050306030303" pitchFamily="18" charset="0"/>
              </a:rPr>
              <a:t>The received data will be analyzed before process and will be confirmed to pass the Encryption/Decryption process.(control signals)</a:t>
            </a:r>
          </a:p>
          <a:p>
            <a:r>
              <a:rPr lang="en-US" dirty="0">
                <a:latin typeface="Constantia" panose="02030602050306030303" pitchFamily="18" charset="0"/>
              </a:rPr>
              <a:t>The Data and Key will be transferred through a 6-bits communication channel</a:t>
            </a:r>
          </a:p>
          <a:p>
            <a:r>
              <a:rPr lang="en-US" dirty="0">
                <a:latin typeface="Constantia" panose="02030602050306030303" pitchFamily="18" charset="0"/>
              </a:rPr>
              <a:t>To control the system, we will need to decide on a communication protocol.</a:t>
            </a:r>
          </a:p>
          <a:p>
            <a:r>
              <a:rPr lang="en-US" dirty="0">
                <a:latin typeface="Constantia" panose="02030602050306030303" pitchFamily="18" charset="0"/>
              </a:rPr>
              <a:t>Our Goal - The implementation must be simple, and user friendly.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C63B-1EDC-15F4-FB09-B5096058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E3BE4-AA0E-5D99-FC02-0DF853A904F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2 – communication 1</a:t>
            </a:r>
          </a:p>
        </p:txBody>
      </p:sp>
    </p:spTree>
    <p:extLst>
      <p:ext uri="{BB962C8B-B14F-4D97-AF65-F5344CB8AC3E}">
        <p14:creationId xmlns:p14="http://schemas.microsoft.com/office/powerpoint/2010/main" val="179957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u="sng" dirty="0">
                <a:latin typeface="Constantia" panose="02030602050306030303" pitchFamily="18" charset="0"/>
              </a:rPr>
              <a:t>Our Solution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CMOD A7 – a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Artix</a:t>
            </a:r>
            <a:r>
              <a:rPr lang="en-US" dirty="0">
                <a:latin typeface="Constantia" panose="02030602050306030303" pitchFamily="18" charset="0"/>
              </a:rPr>
              <a:t> 7 FPGA board, our remote device</a:t>
            </a:r>
          </a:p>
          <a:p>
            <a:r>
              <a:rPr lang="en-US" dirty="0">
                <a:latin typeface="Constantia" panose="02030602050306030303" pitchFamily="18" charset="0"/>
              </a:rPr>
              <a:t>Will gather the information from the user plaintext Data/ cyphertext Data </a:t>
            </a:r>
          </a:p>
          <a:p>
            <a:r>
              <a:rPr lang="en-US" dirty="0">
                <a:latin typeface="Constantia" panose="02030602050306030303" pitchFamily="18" charset="0"/>
              </a:rPr>
              <a:t>The information will be sent to the destination using PMOD connector, </a:t>
            </a:r>
          </a:p>
          <a:p>
            <a:r>
              <a:rPr lang="en-US" dirty="0">
                <a:latin typeface="Constantia" panose="02030602050306030303" pitchFamily="18" charset="0"/>
              </a:rPr>
              <a:t>The destination : </a:t>
            </a:r>
            <a:r>
              <a:rPr lang="en-US" dirty="0" err="1">
                <a:latin typeface="Constantia" panose="02030602050306030303" pitchFamily="18" charset="0"/>
              </a:rPr>
              <a:t>Basys</a:t>
            </a:r>
            <a:r>
              <a:rPr lang="en-US" dirty="0">
                <a:latin typeface="Constantia" panose="02030602050306030303" pitchFamily="18" charset="0"/>
              </a:rPr>
              <a:t> 3 FPGA Boards, which has a IO source which interfaces with </a:t>
            </a:r>
            <a:r>
              <a:rPr lang="en-US" dirty="0">
                <a:latin typeface="Constantia" panose="02030602050306030303" pitchFamily="18" charset="0"/>
                <a:hlinkClick r:id="rId2" action="ppaction://hlinksldjump"/>
              </a:rPr>
              <a:t>PMOD connector</a:t>
            </a:r>
            <a:r>
              <a:rPr lang="en-US" dirty="0">
                <a:latin typeface="Constantia" panose="02030602050306030303" pitchFamily="18" charset="0"/>
              </a:rPr>
              <a:t>. Holds the Anubis algorithm Encryption / Decryption.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6FA87-26E7-4593-DB79-9DFD1F12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12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5D5A1-01EE-E4EE-AAC1-59A2AB7D8081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Design 2 – communication 2   </a:t>
            </a:r>
          </a:p>
        </p:txBody>
      </p:sp>
    </p:spTree>
    <p:extLst>
      <p:ext uri="{BB962C8B-B14F-4D97-AF65-F5344CB8AC3E}">
        <p14:creationId xmlns:p14="http://schemas.microsoft.com/office/powerpoint/2010/main" val="297233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88827D-523B-9D18-7F2B-76713E521498}"/>
              </a:ext>
            </a:extLst>
          </p:cNvPr>
          <p:cNvGrpSpPr/>
          <p:nvPr/>
        </p:nvGrpSpPr>
        <p:grpSpPr>
          <a:xfrm>
            <a:off x="6449243" y="689600"/>
            <a:ext cx="3685696" cy="881680"/>
            <a:chOff x="1438623" y="2814019"/>
            <a:chExt cx="3996953" cy="8816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9CC11D-8910-47CD-B0B2-2AF82080BE00}"/>
                </a:ext>
              </a:extLst>
            </p:cNvPr>
            <p:cNvSpPr/>
            <p:nvPr/>
          </p:nvSpPr>
          <p:spPr>
            <a:xfrm>
              <a:off x="1733797" y="2814019"/>
              <a:ext cx="3701779" cy="881680"/>
            </a:xfrm>
            <a:prstGeom prst="roundRect">
              <a:avLst>
                <a:gd name="adj" fmla="val 4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Digilent® INC. CMOD A7 </a:t>
              </a:r>
            </a:p>
            <a:p>
              <a:pPr algn="ctr"/>
              <a:r>
                <a:rPr lang="en-US" dirty="0" err="1"/>
                <a:t>Artix</a:t>
              </a:r>
              <a:r>
                <a:rPr lang="en-US" dirty="0"/>
                <a:t>™-7 XC7A35T™ cpg236-1</a:t>
              </a:r>
              <a:endParaRPr lang="en-IL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3F457A-6E86-408D-8808-F562BBC775B9}"/>
                </a:ext>
              </a:extLst>
            </p:cNvPr>
            <p:cNvSpPr/>
            <p:nvPr/>
          </p:nvSpPr>
          <p:spPr>
            <a:xfrm>
              <a:off x="5088337" y="2921103"/>
              <a:ext cx="192024" cy="667512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11" name="Callout: Right Arrow 10">
              <a:extLst>
                <a:ext uri="{FF2B5EF4-FFF2-40B4-BE49-F238E27FC236}">
                  <a16:creationId xmlns:a16="http://schemas.microsoft.com/office/drawing/2014/main" id="{9E008BA9-5E9A-4BA7-AAA6-7158B744757A}"/>
                </a:ext>
              </a:extLst>
            </p:cNvPr>
            <p:cNvSpPr/>
            <p:nvPr/>
          </p:nvSpPr>
          <p:spPr>
            <a:xfrm>
              <a:off x="1438623" y="3163637"/>
              <a:ext cx="528070" cy="246713"/>
            </a:xfrm>
            <a:prstGeom prst="rightArrowCallout">
              <a:avLst/>
            </a:prstGeom>
            <a:solidFill>
              <a:schemeClr val="bg1">
                <a:lumMod val="85000"/>
              </a:schemeClr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pic>
        <p:nvPicPr>
          <p:cNvPr id="1034" name="Picture 10" descr="Basys 3 Reference - Digilent Reference">
            <a:extLst>
              <a:ext uri="{FF2B5EF4-FFF2-40B4-BE49-F238E27FC236}">
                <a16:creationId xmlns:a16="http://schemas.microsoft.com/office/drawing/2014/main" id="{677FF2B9-E3E9-4647-82FB-349E0597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30821" y="2545711"/>
            <a:ext cx="2048975" cy="5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34A9CC-B6B7-1CA8-ED42-DD22A363E386}"/>
              </a:ext>
            </a:extLst>
          </p:cNvPr>
          <p:cNvGrpSpPr/>
          <p:nvPr/>
        </p:nvGrpSpPr>
        <p:grpSpPr>
          <a:xfrm>
            <a:off x="438865" y="405172"/>
            <a:ext cx="4616832" cy="3369416"/>
            <a:chOff x="6051168" y="2261772"/>
            <a:chExt cx="4971288" cy="336941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A30FB9-AF39-4D9E-AC2D-A16A238F6DC8}"/>
                </a:ext>
              </a:extLst>
            </p:cNvPr>
            <p:cNvSpPr/>
            <p:nvPr/>
          </p:nvSpPr>
          <p:spPr>
            <a:xfrm>
              <a:off x="6051168" y="2261772"/>
              <a:ext cx="4971288" cy="3369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Digilent® INC. BASYS 3™</a:t>
              </a:r>
            </a:p>
            <a:p>
              <a:pPr algn="ctr"/>
              <a:r>
                <a:rPr lang="en-US" dirty="0" err="1"/>
                <a:t>Artix</a:t>
              </a:r>
              <a:r>
                <a:rPr lang="en-US" dirty="0"/>
                <a:t>™-7 XC7A35T™ cpg236-1</a:t>
              </a:r>
              <a:endParaRPr lang="en-IL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IL" dirty="0"/>
            </a:p>
          </p:txBody>
        </p:sp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BFAFB97A-BA8F-4A2E-B6E0-203C9B299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757" y="3188133"/>
              <a:ext cx="3121356" cy="226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706BE76-15C0-463D-B301-2C6EFFA138C5}"/>
                </a:ext>
              </a:extLst>
            </p:cNvPr>
            <p:cNvSpPr/>
            <p:nvPr/>
          </p:nvSpPr>
          <p:spPr>
            <a:xfrm>
              <a:off x="6269195" y="2875457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FB36F8F-EFA9-4D7F-A480-D817FD033DAE}"/>
                </a:ext>
              </a:extLst>
            </p:cNvPr>
            <p:cNvSpPr/>
            <p:nvPr/>
          </p:nvSpPr>
          <p:spPr>
            <a:xfrm>
              <a:off x="6269195" y="3972956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316864-CD7A-4268-91F4-DECE5F8B3086}"/>
                </a:ext>
              </a:extLst>
            </p:cNvPr>
            <p:cNvSpPr/>
            <p:nvPr/>
          </p:nvSpPr>
          <p:spPr>
            <a:xfrm>
              <a:off x="10537347" y="2895818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638F8F-A32A-48A4-A979-C80C6ACEA0C9}"/>
                </a:ext>
              </a:extLst>
            </p:cNvPr>
            <p:cNvSpPr/>
            <p:nvPr/>
          </p:nvSpPr>
          <p:spPr>
            <a:xfrm>
              <a:off x="10537347" y="3946480"/>
              <a:ext cx="192024" cy="667512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BE064C-7D97-BADE-FA09-B2F669CB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27" y="4046040"/>
            <a:ext cx="1529259" cy="2629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54AF53-8CB9-25BA-97A5-64AE6951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13</a:t>
            </a:fld>
            <a:endParaRPr lang="en-I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441F6C-20E6-EAFE-ED9E-FE4951C3F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1722"/>
            <a:ext cx="4398034" cy="24738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88D34-1096-7671-216D-7600BDFD9908}"/>
              </a:ext>
            </a:extLst>
          </p:cNvPr>
          <p:cNvSpPr txBox="1"/>
          <p:nvPr/>
        </p:nvSpPr>
        <p:spPr>
          <a:xfrm>
            <a:off x="8792011" y="2016349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1FB4A0-1AE0-3E5D-DEA6-3CEA59C6D43A}"/>
              </a:ext>
            </a:extLst>
          </p:cNvPr>
          <p:cNvSpPr txBox="1"/>
          <p:nvPr/>
        </p:nvSpPr>
        <p:spPr>
          <a:xfrm>
            <a:off x="8927578" y="3032225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6100D-43B6-A28C-1956-C9EFCAAACD0A}"/>
              </a:ext>
            </a:extLst>
          </p:cNvPr>
          <p:cNvSpPr txBox="1"/>
          <p:nvPr/>
        </p:nvSpPr>
        <p:spPr>
          <a:xfrm>
            <a:off x="9810973" y="303151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12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FDA66-BA83-214C-51A6-892BF99BF3DA}"/>
              </a:ext>
            </a:extLst>
          </p:cNvPr>
          <p:cNvSpPr txBox="1"/>
          <p:nvPr/>
        </p:nvSpPr>
        <p:spPr>
          <a:xfrm>
            <a:off x="9860355" y="201634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7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0D99D-9E64-611F-839A-E4343D26F4F4}"/>
              </a:ext>
            </a:extLst>
          </p:cNvPr>
          <p:cNvCxnSpPr/>
          <p:nvPr/>
        </p:nvCxnSpPr>
        <p:spPr>
          <a:xfrm flipV="1">
            <a:off x="9302886" y="2764699"/>
            <a:ext cx="292973" cy="36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818CF5-1804-4BAD-37B4-91015AA59779}"/>
              </a:ext>
            </a:extLst>
          </p:cNvPr>
          <p:cNvCxnSpPr>
            <a:cxnSpLocks/>
          </p:cNvCxnSpPr>
          <p:nvPr/>
        </p:nvCxnSpPr>
        <p:spPr>
          <a:xfrm flipH="1" flipV="1">
            <a:off x="9743803" y="2776196"/>
            <a:ext cx="391136" cy="35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E8786D-D0DD-948E-3241-05509B16FDAD}"/>
              </a:ext>
            </a:extLst>
          </p:cNvPr>
          <p:cNvCxnSpPr>
            <a:cxnSpLocks/>
          </p:cNvCxnSpPr>
          <p:nvPr/>
        </p:nvCxnSpPr>
        <p:spPr>
          <a:xfrm>
            <a:off x="9069373" y="2319629"/>
            <a:ext cx="37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5BE5459-DE1C-38C1-1D4E-BB2F06706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645" y="4611245"/>
            <a:ext cx="2438740" cy="160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A close 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6399481E-F88A-FA19-4B9D-AA493BA9A5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32740"/>
          <a:stretch/>
        </p:blipFill>
        <p:spPr>
          <a:xfrm rot="16200000">
            <a:off x="857507" y="4338921"/>
            <a:ext cx="2005013" cy="2043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A1AE60-EE6C-C2AE-FD88-EDCA9419AE67}"/>
              </a:ext>
            </a:extLst>
          </p:cNvPr>
          <p:cNvSpPr txBox="1"/>
          <p:nvPr/>
        </p:nvSpPr>
        <p:spPr>
          <a:xfrm>
            <a:off x="1036071" y="4805032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DA4CA-2739-E69D-AB15-3D904B3BBB6D}"/>
              </a:ext>
            </a:extLst>
          </p:cNvPr>
          <p:cNvSpPr txBox="1"/>
          <p:nvPr/>
        </p:nvSpPr>
        <p:spPr>
          <a:xfrm>
            <a:off x="1036071" y="5621167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5DB8CE-D1EA-527D-BA6E-327F4F16EC31}"/>
              </a:ext>
            </a:extLst>
          </p:cNvPr>
          <p:cNvCxnSpPr>
            <a:cxnSpLocks/>
          </p:cNvCxnSpPr>
          <p:nvPr/>
        </p:nvCxnSpPr>
        <p:spPr>
          <a:xfrm>
            <a:off x="1552755" y="4968693"/>
            <a:ext cx="26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09F85-27C7-7993-0221-01CA476B4D88}"/>
              </a:ext>
            </a:extLst>
          </p:cNvPr>
          <p:cNvCxnSpPr>
            <a:cxnSpLocks/>
          </p:cNvCxnSpPr>
          <p:nvPr/>
        </p:nvCxnSpPr>
        <p:spPr>
          <a:xfrm>
            <a:off x="1595589" y="5866218"/>
            <a:ext cx="26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E89847-DCE4-3A43-4F51-0F4C111B0FD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8"/>
              </a:buBlip>
            </a:pPr>
            <a:r>
              <a:rPr lang="en-US" b="1" dirty="0">
                <a:latin typeface="Constantia" panose="02030602050306030303" pitchFamily="18" charset="0"/>
              </a:rPr>
              <a:t>Design 3 – Pmod Connectors </a:t>
            </a:r>
          </a:p>
        </p:txBody>
      </p:sp>
    </p:spTree>
    <p:extLst>
      <p:ext uri="{BB962C8B-B14F-4D97-AF65-F5344CB8AC3E}">
        <p14:creationId xmlns:p14="http://schemas.microsoft.com/office/powerpoint/2010/main" val="306924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917-6C95-F64A-F24B-5971E4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66" y="110229"/>
            <a:ext cx="5948680" cy="923330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Constantia" panose="02030602050306030303" pitchFamily="18" charset="0"/>
              </a:rPr>
              <a:t>CMOD A7 onboard clock</a:t>
            </a:r>
            <a:endParaRPr lang="en-IL" sz="2400" u="sng" dirty="0">
              <a:latin typeface="Constantia" panose="0203060205030603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A301A-7B27-F55C-37BD-15AD4AB9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AFAFC-9E92-37B4-F19A-5F85AABCD192}"/>
              </a:ext>
            </a:extLst>
          </p:cNvPr>
          <p:cNvSpPr txBox="1"/>
          <p:nvPr/>
        </p:nvSpPr>
        <p:spPr>
          <a:xfrm>
            <a:off x="9266301" y="5338583"/>
            <a:ext cx="2957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The </a:t>
            </a:r>
            <a:r>
              <a:rPr lang="en-IL" dirty="0" err="1"/>
              <a:t>Cmod</a:t>
            </a:r>
            <a:r>
              <a:rPr lang="en-IL" dirty="0"/>
              <a:t> A7 board includes a single 12 MHz clock input connected to pin L17 (L17 is a MRCC input on bank 14).</a:t>
            </a:r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FB645FE-805D-FB1F-FBE0-34994D40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18" y="871797"/>
            <a:ext cx="2483938" cy="4415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20ABE-2A13-0402-0B2B-0F921390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68" y="950333"/>
            <a:ext cx="1352739" cy="1009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F83A998-9D3D-5B6F-22BB-29341BCA4E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>
          <a:xfrm>
            <a:off x="505636" y="771511"/>
            <a:ext cx="2653586" cy="3777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7D5AB6-2928-14EF-ABDE-B4EC78CEFC45}"/>
              </a:ext>
            </a:extLst>
          </p:cNvPr>
          <p:cNvSpPr txBox="1"/>
          <p:nvPr/>
        </p:nvSpPr>
        <p:spPr>
          <a:xfrm>
            <a:off x="3517538" y="1476697"/>
            <a:ext cx="51569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4400" b="1" u="sng" dirty="0">
                <a:latin typeface="Constantia" panose="02030602050306030303" pitchFamily="18" charset="0"/>
              </a:rPr>
              <a:t>Oscillators/Clocks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514DE4-C443-A685-8C0F-4C393FE3C839}"/>
              </a:ext>
            </a:extLst>
          </p:cNvPr>
          <p:cNvSpPr txBox="1">
            <a:spLocks/>
          </p:cNvSpPr>
          <p:nvPr/>
        </p:nvSpPr>
        <p:spPr>
          <a:xfrm>
            <a:off x="147319" y="110229"/>
            <a:ext cx="594868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>
                <a:latin typeface="Constantia" panose="02030602050306030303" pitchFamily="18" charset="0"/>
              </a:rPr>
              <a:t>BASYS 3 onboard clock</a:t>
            </a:r>
            <a:endParaRPr lang="en-IL" sz="2400" u="sng" dirty="0">
              <a:latin typeface="Constantia" panose="020306020503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A1E42-9B1D-674B-E758-DD89391943F0}"/>
              </a:ext>
            </a:extLst>
          </p:cNvPr>
          <p:cNvSpPr txBox="1"/>
          <p:nvPr/>
        </p:nvSpPr>
        <p:spPr>
          <a:xfrm>
            <a:off x="559823" y="5139263"/>
            <a:ext cx="2957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Basys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3 board includes a single 100 MHz oscillator connected to pin W5 (W5 is a MRCC input on bank 34).                            </a:t>
            </a:r>
            <a:endParaRPr lang="en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0720C0-0135-E403-CCCB-8F2033F5D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9" y="3672208"/>
            <a:ext cx="2086266" cy="1467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4D6755-1BC5-91D1-F77E-608255E58FB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6"/>
              </a:buBlip>
            </a:pPr>
            <a:r>
              <a:rPr lang="en-US" b="1" dirty="0">
                <a:latin typeface="Constantia" panose="02030602050306030303" pitchFamily="18" charset="0"/>
              </a:rPr>
              <a:t>Design 4 – Difference in communications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BF482-FF64-7FAA-2492-6935F79D4145}"/>
              </a:ext>
            </a:extLst>
          </p:cNvPr>
          <p:cNvSpPr txBox="1"/>
          <p:nvPr/>
        </p:nvSpPr>
        <p:spPr>
          <a:xfrm>
            <a:off x="3444597" y="2364325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tantia" panose="02030602050306030303" pitchFamily="18" charset="0"/>
              </a:rPr>
              <a:t>The FPGA Basys3 board components used during this project, are Faster than the </a:t>
            </a:r>
            <a:r>
              <a:rPr lang="en-US" b="0" i="0" dirty="0" err="1">
                <a:effectLst/>
                <a:latin typeface="Constantia" panose="02030602050306030303" pitchFamily="18" charset="0"/>
              </a:rPr>
              <a:t>Cmod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 A7.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The clock of the Basys3 is 100MHz.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In contrast, the </a:t>
            </a:r>
            <a:r>
              <a:rPr lang="en-US" dirty="0" err="1">
                <a:latin typeface="Constantia" panose="02030602050306030303" pitchFamily="18" charset="0"/>
              </a:rPr>
              <a:t>Cmod</a:t>
            </a:r>
            <a:r>
              <a:rPr lang="en-US" dirty="0">
                <a:latin typeface="Constantia" panose="02030602050306030303" pitchFamily="18" charset="0"/>
              </a:rPr>
              <a:t> A7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's clock is only 12MHz. 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In order to properly communicate between these components Without losing information, a communication protocol is needed to ensure that the information is sent correctly.</a:t>
            </a:r>
            <a:endParaRPr lang="en-I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7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E4464D-3237-ED59-452D-9DBD8B201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55967"/>
              </p:ext>
            </p:extLst>
          </p:nvPr>
        </p:nvGraphicFramePr>
        <p:xfrm>
          <a:off x="6766559" y="3158865"/>
          <a:ext cx="489487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437">
                  <a:extLst>
                    <a:ext uri="{9D8B030D-6E8A-4147-A177-3AD203B41FA5}">
                      <a16:colId xmlns:a16="http://schemas.microsoft.com/office/drawing/2014/main" val="2333606345"/>
                    </a:ext>
                  </a:extLst>
                </a:gridCol>
                <a:gridCol w="2447437">
                  <a:extLst>
                    <a:ext uri="{9D8B030D-6E8A-4147-A177-3AD203B41FA5}">
                      <a16:colId xmlns:a16="http://schemas.microsoft.com/office/drawing/2014/main" val="391870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Pmod JC [artix-7 pin]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57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JC1: [K17] (Digital data)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JC7: [L17] 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3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JC2: [M18]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8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JC8: [M19]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9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basys3_sync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JC3: [N17]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8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basys3_acknowledge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JC9: [P17]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6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JC4: [P18]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JC10: [R18]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0224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98F12F2-E6FE-4D78-D530-AE07BE6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70" y="885713"/>
            <a:ext cx="2438740" cy="1609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C4A28-B381-EDC2-0035-40BDAA5E4DCE}"/>
              </a:ext>
            </a:extLst>
          </p:cNvPr>
          <p:cNvSpPr/>
          <p:nvPr/>
        </p:nvSpPr>
        <p:spPr>
          <a:xfrm>
            <a:off x="1129106" y="3862331"/>
            <a:ext cx="44730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BASYS 3 Pmod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JC Connector</a:t>
            </a:r>
          </a:p>
        </p:txBody>
      </p:sp>
      <p:pic>
        <p:nvPicPr>
          <p:cNvPr id="13" name="Picture 12" descr="A close 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4D5F86C5-BE75-8C6A-5BED-2FD5D071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32740"/>
          <a:stretch/>
        </p:blipFill>
        <p:spPr>
          <a:xfrm rot="16200000">
            <a:off x="7069907" y="630642"/>
            <a:ext cx="2005013" cy="2043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54472-01C5-A97A-2647-197E252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15</a:t>
            </a:fld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D452B-8F13-B9EA-295E-E0FC41F1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1" y="711964"/>
            <a:ext cx="5027658" cy="2446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2ED3C-4C20-1638-8686-179371F7108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5 – .</a:t>
            </a:r>
            <a:r>
              <a:rPr lang="en-US" b="1" dirty="0" err="1">
                <a:latin typeface="Constantia" panose="02030602050306030303" pitchFamily="18" charset="0"/>
              </a:rPr>
              <a:t>xdc</a:t>
            </a:r>
            <a:r>
              <a:rPr lang="en-US" b="1" dirty="0">
                <a:latin typeface="Constantia" panose="02030602050306030303" pitchFamily="18" charset="0"/>
              </a:rPr>
              <a:t> signal constraints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6BCA8-D944-DA19-477B-F9D0654431D2}"/>
              </a:ext>
            </a:extLst>
          </p:cNvPr>
          <p:cNvSpPr txBox="1"/>
          <p:nvPr/>
        </p:nvSpPr>
        <p:spPr>
          <a:xfrm>
            <a:off x="7421273" y="1078687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523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E4464D-3237-ED59-452D-9DBD8B201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485480"/>
              </p:ext>
            </p:extLst>
          </p:nvPr>
        </p:nvGraphicFramePr>
        <p:xfrm>
          <a:off x="6329679" y="3211195"/>
          <a:ext cx="466344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721">
                  <a:extLst>
                    <a:ext uri="{9D8B030D-6E8A-4147-A177-3AD203B41FA5}">
                      <a16:colId xmlns:a16="http://schemas.microsoft.com/office/drawing/2014/main" val="2333606345"/>
                    </a:ext>
                  </a:extLst>
                </a:gridCol>
                <a:gridCol w="2331721">
                  <a:extLst>
                    <a:ext uri="{9D8B030D-6E8A-4147-A177-3AD203B41FA5}">
                      <a16:colId xmlns:a16="http://schemas.microsoft.com/office/drawing/2014/main" val="391870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Pmod JA [artix-7 pin]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57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JA1: [G17]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JA7: [H17]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3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JA2: [G19]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8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JA8: [H19]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9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basys3_sync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JA3: [N18]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8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basys3_acknowledge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JA9: [P19]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6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JA4: [L18]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JA10: [K18]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0224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F0C4A28-B381-EDC2-0035-40BDAA5E4DCE}"/>
              </a:ext>
            </a:extLst>
          </p:cNvPr>
          <p:cNvSpPr/>
          <p:nvPr/>
        </p:nvSpPr>
        <p:spPr>
          <a:xfrm>
            <a:off x="667600" y="3862331"/>
            <a:ext cx="49792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CMOD A7 Pmod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 Connector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54472-01C5-A97A-2647-197E252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16</a:t>
            </a:fld>
            <a:endParaRPr lang="en-IL"/>
          </a:p>
        </p:txBody>
      </p:sp>
      <p:pic>
        <p:nvPicPr>
          <p:cNvPr id="9" name="Picture 10" descr="Basys 3 Reference - Digilent Reference">
            <a:extLst>
              <a:ext uri="{FF2B5EF4-FFF2-40B4-BE49-F238E27FC236}">
                <a16:creationId xmlns:a16="http://schemas.microsoft.com/office/drawing/2014/main" id="{E649BC4B-336B-0EC2-8B29-1DEC7B38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85314" y="1062543"/>
            <a:ext cx="2048975" cy="5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80AFE-1C05-164F-3A18-50FF01B2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93" y="403535"/>
            <a:ext cx="4398034" cy="24738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828DAF-C0B1-2304-D409-F7ADE5BEA3D9}"/>
              </a:ext>
            </a:extLst>
          </p:cNvPr>
          <p:cNvSpPr txBox="1"/>
          <p:nvPr/>
        </p:nvSpPr>
        <p:spPr>
          <a:xfrm>
            <a:off x="8846504" y="688162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C78AB-E2BF-4C43-43DF-817E11D2FE25}"/>
              </a:ext>
            </a:extLst>
          </p:cNvPr>
          <p:cNvSpPr txBox="1"/>
          <p:nvPr/>
        </p:nvSpPr>
        <p:spPr>
          <a:xfrm>
            <a:off x="8982071" y="1704038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789F7-FAB5-FFA7-9792-7DFD589C7476}"/>
              </a:ext>
            </a:extLst>
          </p:cNvPr>
          <p:cNvSpPr txBox="1"/>
          <p:nvPr/>
        </p:nvSpPr>
        <p:spPr>
          <a:xfrm>
            <a:off x="9865466" y="170332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12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170A-A4E5-57F6-143D-B944C1119AE1}"/>
              </a:ext>
            </a:extLst>
          </p:cNvPr>
          <p:cNvSpPr txBox="1"/>
          <p:nvPr/>
        </p:nvSpPr>
        <p:spPr>
          <a:xfrm>
            <a:off x="9914848" y="68816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7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D77F46-5D43-C3DC-295A-9EEABECEFAD4}"/>
              </a:ext>
            </a:extLst>
          </p:cNvPr>
          <p:cNvCxnSpPr/>
          <p:nvPr/>
        </p:nvCxnSpPr>
        <p:spPr>
          <a:xfrm flipV="1">
            <a:off x="9357379" y="1436512"/>
            <a:ext cx="292973" cy="36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F2EC0D-2872-E497-2A4C-FA46AF438516}"/>
              </a:ext>
            </a:extLst>
          </p:cNvPr>
          <p:cNvCxnSpPr>
            <a:cxnSpLocks/>
          </p:cNvCxnSpPr>
          <p:nvPr/>
        </p:nvCxnSpPr>
        <p:spPr>
          <a:xfrm flipH="1" flipV="1">
            <a:off x="9798296" y="1448009"/>
            <a:ext cx="391136" cy="35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4F64BF-287E-BE1F-C381-E611B6679CAF}"/>
              </a:ext>
            </a:extLst>
          </p:cNvPr>
          <p:cNvCxnSpPr>
            <a:cxnSpLocks/>
          </p:cNvCxnSpPr>
          <p:nvPr/>
        </p:nvCxnSpPr>
        <p:spPr>
          <a:xfrm>
            <a:off x="9123866" y="991442"/>
            <a:ext cx="37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AF6CBD5-3EC3-2188-29CF-FC1F81B7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2" y="688162"/>
            <a:ext cx="4990258" cy="24738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B92A91-03FA-FA7D-6043-5A1B4220D512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5 - .</a:t>
            </a:r>
            <a:r>
              <a:rPr lang="en-US" b="1" dirty="0" err="1">
                <a:latin typeface="Constantia" panose="02030602050306030303" pitchFamily="18" charset="0"/>
              </a:rPr>
              <a:t>xdc</a:t>
            </a:r>
            <a:r>
              <a:rPr lang="en-US" b="1" dirty="0">
                <a:latin typeface="Constantia" panose="02030602050306030303" pitchFamily="18" charset="0"/>
              </a:rPr>
              <a:t> signal constraints </a:t>
            </a:r>
          </a:p>
        </p:txBody>
      </p:sp>
    </p:spTree>
    <p:extLst>
      <p:ext uri="{BB962C8B-B14F-4D97-AF65-F5344CB8AC3E}">
        <p14:creationId xmlns:p14="http://schemas.microsoft.com/office/powerpoint/2010/main" val="12528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274C7-687B-1F50-4BAE-0A234C2B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17</a:t>
            </a:fld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EED52E-EF26-809C-3C7B-6DB2179343F5}"/>
              </a:ext>
            </a:extLst>
          </p:cNvPr>
          <p:cNvSpPr/>
          <p:nvPr/>
        </p:nvSpPr>
        <p:spPr>
          <a:xfrm>
            <a:off x="4570599" y="202122"/>
            <a:ext cx="2088339" cy="2995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From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Cmod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A7 to Basys3</a:t>
            </a:r>
            <a:endParaRPr lang="en-IL" sz="1300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20A30-6944-6E99-5FF4-AAB70020872C}"/>
              </a:ext>
            </a:extLst>
          </p:cNvPr>
          <p:cNvSpPr/>
          <p:nvPr/>
        </p:nvSpPr>
        <p:spPr>
          <a:xfrm>
            <a:off x="558364" y="674657"/>
            <a:ext cx="3110593" cy="125389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nstantia" panose="02030602050306030303" pitchFamily="18" charset="0"/>
              </a:rPr>
              <a:t>Communication protocol between boards</a:t>
            </a:r>
            <a:endParaRPr lang="en-IL" sz="2800" b="1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3BB2B-579C-90B5-C60B-37A8D3D63830}"/>
              </a:ext>
            </a:extLst>
          </p:cNvPr>
          <p:cNvSpPr/>
          <p:nvPr/>
        </p:nvSpPr>
        <p:spPr>
          <a:xfrm>
            <a:off x="4480450" y="549100"/>
            <a:ext cx="2268638" cy="7525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prepares data to be sent and send a Sync request to Basys3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8436822-6F51-EB14-6301-EF3363334DF3}"/>
              </a:ext>
            </a:extLst>
          </p:cNvPr>
          <p:cNvSpPr/>
          <p:nvPr/>
        </p:nvSpPr>
        <p:spPr>
          <a:xfrm>
            <a:off x="4471511" y="1512593"/>
            <a:ext cx="2268638" cy="114445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Does Basys3 is ready to receive new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46B10-C4CB-B3F6-6620-FCBBCB58EFBD}"/>
              </a:ext>
            </a:extLst>
          </p:cNvPr>
          <p:cNvSpPr/>
          <p:nvPr/>
        </p:nvSpPr>
        <p:spPr>
          <a:xfrm>
            <a:off x="4480450" y="3149793"/>
            <a:ext cx="2268638" cy="50499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Basys3 sends Acknowledge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80CF0-42D5-A834-7EE0-3F45E740EF5F}"/>
              </a:ext>
            </a:extLst>
          </p:cNvPr>
          <p:cNvSpPr/>
          <p:nvPr/>
        </p:nvSpPr>
        <p:spPr>
          <a:xfrm>
            <a:off x="4480450" y="3863041"/>
            <a:ext cx="2268638" cy="9322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Basys3 receives the data from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and stores in the relevant register (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data_in,key_in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)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CC948597-8C78-D23D-12F4-286205277EE4}"/>
              </a:ext>
            </a:extLst>
          </p:cNvPr>
          <p:cNvSpPr/>
          <p:nvPr/>
        </p:nvSpPr>
        <p:spPr>
          <a:xfrm>
            <a:off x="4480450" y="5003522"/>
            <a:ext cx="2268638" cy="114172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Did we send all the required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F6BC-3B45-1508-0C9A-0D61E0F22803}"/>
              </a:ext>
            </a:extLst>
          </p:cNvPr>
          <p:cNvSpPr/>
          <p:nvPr/>
        </p:nvSpPr>
        <p:spPr>
          <a:xfrm>
            <a:off x="4480450" y="6613366"/>
            <a:ext cx="2268638" cy="2109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End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736012-0DC7-E897-A64B-27BA21035609}"/>
              </a:ext>
            </a:extLst>
          </p:cNvPr>
          <p:cNvCxnSpPr>
            <a:cxnSpLocks/>
          </p:cNvCxnSpPr>
          <p:nvPr/>
        </p:nvCxnSpPr>
        <p:spPr>
          <a:xfrm>
            <a:off x="5614769" y="1301605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52E92E-C6F9-82D1-08AD-B9178482421B}"/>
              </a:ext>
            </a:extLst>
          </p:cNvPr>
          <p:cNvCxnSpPr>
            <a:cxnSpLocks/>
          </p:cNvCxnSpPr>
          <p:nvPr/>
        </p:nvCxnSpPr>
        <p:spPr>
          <a:xfrm>
            <a:off x="5581213" y="3654783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1976D-B05D-E428-BAD0-EEA654D00B76}"/>
              </a:ext>
            </a:extLst>
          </p:cNvPr>
          <p:cNvCxnSpPr>
            <a:cxnSpLocks/>
          </p:cNvCxnSpPr>
          <p:nvPr/>
        </p:nvCxnSpPr>
        <p:spPr>
          <a:xfrm>
            <a:off x="5619313" y="4795264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09E3-F264-3320-5F99-D0599B0B0E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614769" y="6145362"/>
            <a:ext cx="14069" cy="46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30E7DB6-326C-FD90-D803-6956CBBD7B97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749088" y="925353"/>
            <a:ext cx="12700" cy="1159467"/>
          </a:xfrm>
          <a:prstGeom prst="bentConnector3">
            <a:avLst>
              <a:gd name="adj1" fmla="val 28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90E752-5B14-55B1-87B5-8818710B6FA3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>
            <a:off x="4480450" y="925354"/>
            <a:ext cx="12700" cy="46490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E2262B4-5974-86C7-FE76-91293CFC36FF}"/>
              </a:ext>
            </a:extLst>
          </p:cNvPr>
          <p:cNvSpPr/>
          <p:nvPr/>
        </p:nvSpPr>
        <p:spPr>
          <a:xfrm>
            <a:off x="6895340" y="136282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AE24E2-8738-E811-3B8F-B40E2C4872D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614768" y="2657046"/>
            <a:ext cx="1" cy="49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A01B92-9CE4-F2DB-7AE8-7A978B08A74C}"/>
              </a:ext>
            </a:extLst>
          </p:cNvPr>
          <p:cNvSpPr/>
          <p:nvPr/>
        </p:nvSpPr>
        <p:spPr>
          <a:xfrm>
            <a:off x="5407491" y="2715540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6A137-604C-8FC5-BFD7-36C9159309BE}"/>
              </a:ext>
            </a:extLst>
          </p:cNvPr>
          <p:cNvSpPr/>
          <p:nvPr/>
        </p:nvSpPr>
        <p:spPr>
          <a:xfrm>
            <a:off x="4057663" y="5125204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27681E-7B5A-502C-6C55-0DCADD9E473B}"/>
              </a:ext>
            </a:extLst>
          </p:cNvPr>
          <p:cNvSpPr/>
          <p:nvPr/>
        </p:nvSpPr>
        <p:spPr>
          <a:xfrm>
            <a:off x="5419679" y="620373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1F935F-914D-13B5-ACDB-ED8CD76BC880}"/>
              </a:ext>
            </a:extLst>
          </p:cNvPr>
          <p:cNvSpPr/>
          <p:nvPr/>
        </p:nvSpPr>
        <p:spPr>
          <a:xfrm>
            <a:off x="8224237" y="202122"/>
            <a:ext cx="2088339" cy="2995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From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Basys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3 to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Cmod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A7</a:t>
            </a:r>
            <a:endParaRPr lang="en-IL" sz="1300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9C8427-84D8-830D-7E85-D48492E7B4B0}"/>
              </a:ext>
            </a:extLst>
          </p:cNvPr>
          <p:cNvSpPr/>
          <p:nvPr/>
        </p:nvSpPr>
        <p:spPr>
          <a:xfrm>
            <a:off x="8134088" y="549100"/>
            <a:ext cx="2268638" cy="7525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prepares data to be sent and send a Sync request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8B75C08C-8912-EA7E-0C89-76FC2AB9C377}"/>
              </a:ext>
            </a:extLst>
          </p:cNvPr>
          <p:cNvSpPr/>
          <p:nvPr/>
        </p:nvSpPr>
        <p:spPr>
          <a:xfrm>
            <a:off x="8125149" y="1512593"/>
            <a:ext cx="2268638" cy="114445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Does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is ready to receive new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2B8D0D-124E-2281-9BB6-5215B9555E42}"/>
              </a:ext>
            </a:extLst>
          </p:cNvPr>
          <p:cNvSpPr/>
          <p:nvPr/>
        </p:nvSpPr>
        <p:spPr>
          <a:xfrm>
            <a:off x="8134088" y="3149793"/>
            <a:ext cx="2268638" cy="50499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sends Acknowledge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41CEF1-E455-ED49-BAA4-674176B5BDCD}"/>
              </a:ext>
            </a:extLst>
          </p:cNvPr>
          <p:cNvSpPr/>
          <p:nvPr/>
        </p:nvSpPr>
        <p:spPr>
          <a:xfrm>
            <a:off x="8134088" y="3863041"/>
            <a:ext cx="2268638" cy="9322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receives the data from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and stores in the relevant register (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data_out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)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7A7B8E24-EA2C-6169-A6BB-C9EFE5DB43DD}"/>
              </a:ext>
            </a:extLst>
          </p:cNvPr>
          <p:cNvSpPr/>
          <p:nvPr/>
        </p:nvSpPr>
        <p:spPr>
          <a:xfrm>
            <a:off x="8134088" y="5003522"/>
            <a:ext cx="2268638" cy="114172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Did we send all the required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DC607C-8B6D-866D-B79C-532FCEF94FF1}"/>
              </a:ext>
            </a:extLst>
          </p:cNvPr>
          <p:cNvSpPr/>
          <p:nvPr/>
        </p:nvSpPr>
        <p:spPr>
          <a:xfrm>
            <a:off x="8134088" y="6613366"/>
            <a:ext cx="2268638" cy="2109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End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85DE3F-B815-8143-97F1-A7F4D249B55B}"/>
              </a:ext>
            </a:extLst>
          </p:cNvPr>
          <p:cNvCxnSpPr>
            <a:cxnSpLocks/>
          </p:cNvCxnSpPr>
          <p:nvPr/>
        </p:nvCxnSpPr>
        <p:spPr>
          <a:xfrm>
            <a:off x="9268407" y="1301605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91E3CE-B0DB-B909-B7F0-848D28B9F17A}"/>
              </a:ext>
            </a:extLst>
          </p:cNvPr>
          <p:cNvCxnSpPr>
            <a:cxnSpLocks/>
          </p:cNvCxnSpPr>
          <p:nvPr/>
        </p:nvCxnSpPr>
        <p:spPr>
          <a:xfrm>
            <a:off x="9234851" y="3654783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7C4154-3950-D5CF-2F03-31B828B9AA6B}"/>
              </a:ext>
            </a:extLst>
          </p:cNvPr>
          <p:cNvCxnSpPr>
            <a:cxnSpLocks/>
          </p:cNvCxnSpPr>
          <p:nvPr/>
        </p:nvCxnSpPr>
        <p:spPr>
          <a:xfrm>
            <a:off x="9272951" y="4795264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508F22-E372-FD08-21FC-C0C4468E0FEB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9268407" y="6145362"/>
            <a:ext cx="14069" cy="46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26F04DF-7B2C-6559-B36D-E5923329B51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10402726" y="925353"/>
            <a:ext cx="12700" cy="1159467"/>
          </a:xfrm>
          <a:prstGeom prst="bentConnector3">
            <a:avLst>
              <a:gd name="adj1" fmla="val 28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85A6DE2-19AF-808C-6829-C782CA70BCAC}"/>
              </a:ext>
            </a:extLst>
          </p:cNvPr>
          <p:cNvCxnSpPr>
            <a:cxnSpLocks/>
            <a:stCxn id="49" idx="1"/>
            <a:endCxn id="45" idx="1"/>
          </p:cNvCxnSpPr>
          <p:nvPr/>
        </p:nvCxnSpPr>
        <p:spPr>
          <a:xfrm rot="10800000">
            <a:off x="8134088" y="925354"/>
            <a:ext cx="12700" cy="46490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1700E8-4238-6B90-5E31-8422E5CB8A05}"/>
              </a:ext>
            </a:extLst>
          </p:cNvPr>
          <p:cNvSpPr/>
          <p:nvPr/>
        </p:nvSpPr>
        <p:spPr>
          <a:xfrm>
            <a:off x="10548978" y="136282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DCC2FC-D3A7-4AA0-C759-E7EC87FEC9C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268406" y="2657046"/>
            <a:ext cx="1" cy="49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AFFF18D-3467-E22A-64A4-8B423C48FEFE}"/>
              </a:ext>
            </a:extLst>
          </p:cNvPr>
          <p:cNvSpPr/>
          <p:nvPr/>
        </p:nvSpPr>
        <p:spPr>
          <a:xfrm>
            <a:off x="9061129" y="2715540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D8464B-F1C0-A3D6-54D5-92FCB1698153}"/>
              </a:ext>
            </a:extLst>
          </p:cNvPr>
          <p:cNvSpPr/>
          <p:nvPr/>
        </p:nvSpPr>
        <p:spPr>
          <a:xfrm>
            <a:off x="7711301" y="5125204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E4542-60C0-52A8-8DBF-094F717A7EC2}"/>
              </a:ext>
            </a:extLst>
          </p:cNvPr>
          <p:cNvSpPr/>
          <p:nvPr/>
        </p:nvSpPr>
        <p:spPr>
          <a:xfrm>
            <a:off x="9073317" y="620373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7D8D43-D14F-8438-445D-E32CCCED86D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6 – Com. Protocol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F28286F-B15E-1628-D915-95FA1DF66CA1}"/>
              </a:ext>
            </a:extLst>
          </p:cNvPr>
          <p:cNvSpPr/>
          <p:nvPr/>
        </p:nvSpPr>
        <p:spPr>
          <a:xfrm>
            <a:off x="943214" y="2217479"/>
            <a:ext cx="2268638" cy="5828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– Anubis Encryption &amp; Decryption Core “engine”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94C6B0-3DD8-CF44-8719-3AD6E22BCF5B}"/>
              </a:ext>
            </a:extLst>
          </p:cNvPr>
          <p:cNvSpPr/>
          <p:nvPr/>
        </p:nvSpPr>
        <p:spPr>
          <a:xfrm>
            <a:off x="943214" y="3672046"/>
            <a:ext cx="2268638" cy="5828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– Remote device that requests Anubis Encryption / Decryption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313198-27C9-FDCC-D961-FC140DFBE734}"/>
              </a:ext>
            </a:extLst>
          </p:cNvPr>
          <p:cNvCxnSpPr>
            <a:cxnSpLocks/>
          </p:cNvCxnSpPr>
          <p:nvPr/>
        </p:nvCxnSpPr>
        <p:spPr>
          <a:xfrm flipV="1">
            <a:off x="1228725" y="2858696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DA1588-6BE5-4BEB-4812-A5B1FB8210B4}"/>
              </a:ext>
            </a:extLst>
          </p:cNvPr>
          <p:cNvCxnSpPr>
            <a:cxnSpLocks/>
          </p:cNvCxnSpPr>
          <p:nvPr/>
        </p:nvCxnSpPr>
        <p:spPr>
          <a:xfrm flipV="1">
            <a:off x="1381125" y="2852088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A2183C-1386-062F-098E-0A25AA621F83}"/>
              </a:ext>
            </a:extLst>
          </p:cNvPr>
          <p:cNvCxnSpPr>
            <a:cxnSpLocks/>
          </p:cNvCxnSpPr>
          <p:nvPr/>
        </p:nvCxnSpPr>
        <p:spPr>
          <a:xfrm flipV="1">
            <a:off x="1933575" y="2858696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E097481-3E87-333F-96B0-5BC2675C6CC3}"/>
              </a:ext>
            </a:extLst>
          </p:cNvPr>
          <p:cNvCxnSpPr>
            <a:cxnSpLocks/>
          </p:cNvCxnSpPr>
          <p:nvPr/>
        </p:nvCxnSpPr>
        <p:spPr>
          <a:xfrm>
            <a:off x="2077533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AA958-7945-2166-379C-1247AD5B57B4}"/>
              </a:ext>
            </a:extLst>
          </p:cNvPr>
          <p:cNvCxnSpPr>
            <a:cxnSpLocks/>
          </p:cNvCxnSpPr>
          <p:nvPr/>
        </p:nvCxnSpPr>
        <p:spPr>
          <a:xfrm>
            <a:off x="2742310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27E9B-DCA0-297E-9460-714A134A8F87}"/>
              </a:ext>
            </a:extLst>
          </p:cNvPr>
          <p:cNvCxnSpPr>
            <a:cxnSpLocks/>
          </p:cNvCxnSpPr>
          <p:nvPr/>
        </p:nvCxnSpPr>
        <p:spPr>
          <a:xfrm>
            <a:off x="2914650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1AEA1A-D8DA-D6FF-401A-B4F34B850EFE}"/>
              </a:ext>
            </a:extLst>
          </p:cNvPr>
          <p:cNvSpPr/>
          <p:nvPr/>
        </p:nvSpPr>
        <p:spPr>
          <a:xfrm>
            <a:off x="1571142" y="3031409"/>
            <a:ext cx="887637" cy="299528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F0000"/>
                </a:gs>
                <a:gs pos="31000">
                  <a:srgbClr val="FF0000"/>
                </a:gs>
                <a:gs pos="59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RxD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/ </a:t>
            </a:r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TxD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00B879-2F7F-CC1C-57D0-38D254EE8DDD}"/>
              </a:ext>
            </a:extLst>
          </p:cNvPr>
          <p:cNvSpPr/>
          <p:nvPr/>
        </p:nvSpPr>
        <p:spPr>
          <a:xfrm>
            <a:off x="2516684" y="3020236"/>
            <a:ext cx="965210" cy="2995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SYNC / Ack.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E88C3C-DC4B-7B74-9FA7-53F3A3CFC627}"/>
              </a:ext>
            </a:extLst>
          </p:cNvPr>
          <p:cNvSpPr/>
          <p:nvPr/>
        </p:nvSpPr>
        <p:spPr>
          <a:xfrm>
            <a:off x="508060" y="3020236"/>
            <a:ext cx="965210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SYNC / Ack.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EAB3-477B-A5C1-EAA0-F51ADF75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400" dirty="0">
                <a:latin typeface="Constantia" panose="02030602050306030303" pitchFamily="18" charset="0"/>
              </a:rPr>
              <a:t>Synthesis – Vivado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9279-9BF0-D849-E518-E1F34A4B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18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3BC12-921F-961D-A535-D34E3DFD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01" y="268923"/>
            <a:ext cx="4858428" cy="2305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EB93C2-DE77-D8F4-E5AA-19EC989AE5D2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7 – Synthesis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970ED-6496-917E-30A7-DAF0705B2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1" y="2348437"/>
            <a:ext cx="630643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1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9549-51AB-E2E7-0DF6-3E676357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6" name="Content Placeholder 5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FEB1F39-9A23-81FB-F42E-330BE193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84" y="943191"/>
            <a:ext cx="8838432" cy="49716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6325-A2A7-E9A4-F05D-20CF4B7F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83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D4755A-E4C5-4ABF-975B-39B3FCF982F8}"/>
              </a:ext>
            </a:extLst>
          </p:cNvPr>
          <p:cNvSpPr txBox="1"/>
          <p:nvPr/>
        </p:nvSpPr>
        <p:spPr>
          <a:xfrm>
            <a:off x="534163" y="154421"/>
            <a:ext cx="6094476" cy="67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onstantia" panose="02030602050306030303" pitchFamily="18" charset="0"/>
              </a:rPr>
              <a:t>Table of contents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Executive Summary</a:t>
            </a:r>
          </a:p>
          <a:p>
            <a:pPr marL="285750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Why do we need Anubis Algorithm?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How does the Algorithm work?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What are the advantages of usage?</a:t>
            </a:r>
          </a:p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Design</a:t>
            </a:r>
          </a:p>
          <a:p>
            <a:pPr marL="742950" lvl="3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Communication</a:t>
            </a:r>
            <a:r>
              <a:rPr lang="en-US" dirty="0">
                <a:latin typeface="Constantia" panose="02030602050306030303" pitchFamily="18" charset="0"/>
              </a:rPr>
              <a:t> 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Design Simulation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Synthesis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Place and Route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Results</a:t>
            </a:r>
          </a:p>
          <a:p>
            <a:pPr marL="742950" lvl="1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Methodology</a:t>
            </a:r>
            <a:endParaRPr lang="en-US" sz="1600" b="1" dirty="0">
              <a:latin typeface="Constantia" panose="02030602050306030303" pitchFamily="18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Structure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sz="1600" dirty="0">
                <a:latin typeface="Constantia" panose="02030602050306030303" pitchFamily="18" charset="0"/>
              </a:rPr>
              <a:t>Electrical Results</a:t>
            </a:r>
          </a:p>
          <a:p>
            <a:pPr marL="1200150" lvl="2" indent="-285750">
              <a:spcAft>
                <a:spcPts val="140"/>
              </a:spcAft>
              <a:buBlip>
                <a:blip r:embed="rId3"/>
              </a:buBlip>
            </a:pPr>
            <a:r>
              <a:rPr lang="en-US" sz="1400" dirty="0">
                <a:latin typeface="Constantia" panose="02030602050306030303" pitchFamily="18" charset="0"/>
              </a:rPr>
              <a:t>Functionality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Discussion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Further Directions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D5E34-9446-D621-CD31-AF6F4AE8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</a:t>
            </a:fld>
            <a:endParaRPr lang="en-IL"/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42D9C5B-555A-39FB-E4E8-DD42EE9A0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97" y="844127"/>
            <a:ext cx="3517543" cy="2403654"/>
          </a:xfrm>
          <a:prstGeom prst="rect">
            <a:avLst/>
          </a:prstGeom>
        </p:spPr>
      </p:pic>
      <p:pic>
        <p:nvPicPr>
          <p:cNvPr id="9" name="Picture 8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F171325-EF6E-3073-06D0-5CA08689A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5" y="3203932"/>
            <a:ext cx="3517543" cy="35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3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0EA3C6-4EA6-477D-AA15-BE9669A2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DFE06-2DD3-457B-A201-15D7FB781556}"/>
              </a:ext>
            </a:extLst>
          </p:cNvPr>
          <p:cNvSpPr txBox="1"/>
          <p:nvPr/>
        </p:nvSpPr>
        <p:spPr>
          <a:xfrm>
            <a:off x="4119418" y="5384800"/>
            <a:ext cx="4156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https://digilent.com/reference/_media/basys3-frontbackviews.jpg</a:t>
            </a:r>
            <a:endParaRPr lang="en-IL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4B838-90D7-4F56-8D73-4319F57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81" y="948104"/>
            <a:ext cx="4995838" cy="10424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DIGILENT: BASYS 3 </a:t>
            </a:r>
            <a:r>
              <a:rPr lang="en-US" b="1" dirty="0" err="1">
                <a:latin typeface="Avenir Next LT Pro" panose="020B0504020202020204" pitchFamily="34" charset="0"/>
                <a:cs typeface="Aharoni" panose="02010803020104030203" pitchFamily="2" charset="-79"/>
              </a:rPr>
              <a:t>Xilinix</a:t>
            </a:r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  <a:cs typeface="Aharoni" panose="02010803020104030203" pitchFamily="2" charset="-79"/>
              </a:rPr>
              <a:t>Artix</a:t>
            </a:r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 7</a:t>
            </a:r>
            <a:endParaRPr lang="en-IL" b="1" dirty="0"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A9562-FF9F-08FD-B694-DD7020F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56E30-E77E-7D32-DE00-45949D6639DA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A1 </a:t>
            </a:r>
          </a:p>
        </p:txBody>
      </p:sp>
    </p:spTree>
    <p:extLst>
      <p:ext uri="{BB962C8B-B14F-4D97-AF65-F5344CB8AC3E}">
        <p14:creationId xmlns:p14="http://schemas.microsoft.com/office/powerpoint/2010/main" val="116420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214B-AD07-4F1C-B498-7CF041D0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EEA0-D664-48E7-8727-44E72BAA1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8CE7-3287-4987-9426-EB66DDAA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65" y="83197"/>
            <a:ext cx="7026317" cy="468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116AA-2E6C-4D1C-B7FC-8143A303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06" y="4431595"/>
            <a:ext cx="7114711" cy="24264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F7B9-81BD-BB94-3B15-E35D8864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21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8C92E-558D-EAA2-37A3-1CEB1B515CC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4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A2 </a:t>
            </a:r>
          </a:p>
        </p:txBody>
      </p:sp>
    </p:spTree>
    <p:extLst>
      <p:ext uri="{BB962C8B-B14F-4D97-AF65-F5344CB8AC3E}">
        <p14:creationId xmlns:p14="http://schemas.microsoft.com/office/powerpoint/2010/main" val="93839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46AF1F8A-11D6-9770-2349-5B5D3384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86" y="1322716"/>
            <a:ext cx="4839419" cy="48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EB25F-E4AD-4F73-9E5B-31783B16D40B}"/>
              </a:ext>
            </a:extLst>
          </p:cNvPr>
          <p:cNvSpPr txBox="1"/>
          <p:nvPr/>
        </p:nvSpPr>
        <p:spPr>
          <a:xfrm>
            <a:off x="782142" y="1798708"/>
            <a:ext cx="60974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The Digilent </a:t>
            </a:r>
            <a:r>
              <a:rPr lang="en-US" b="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Cmod</a:t>
            </a:r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A7 is a small, breadboard friendly 48-pin DIP form factor board built around a Xilinx Artix-7 FPGA. The board also includes a USB-JTAG programming circuit, USB-UART bridge, clock source, Pmod host connector, SRAM, Quad-SPI Flash, and basic I/O devices. These components make it a formidable, albeit compact, platform for digital logic circuits and </a:t>
            </a:r>
            <a:r>
              <a:rPr lang="en-US" b="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MicroBlaze</a:t>
            </a:r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embedded soft-core processor designs using Xilinx's development software, Vivado. There are 44 Digital FPGA I/O signals and two FPGA Analog inputs that are routed to 100-mil-spaced through-hole pins so that you can integrate your programmable logic design directly into a solderless breadboard circuit. At just 0.7” by 2.75”, it can also be loaded in a standard socket and used in embedded systems.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97350-C39A-A16E-ACBD-449C0D39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36D0-E292-DEF5-25B7-F63D0F30B987}"/>
              </a:ext>
            </a:extLst>
          </p:cNvPr>
          <p:cNvSpPr txBox="1"/>
          <p:nvPr/>
        </p:nvSpPr>
        <p:spPr>
          <a:xfrm>
            <a:off x="782142" y="589892"/>
            <a:ext cx="68851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DIGILENT CMOD A7: </a:t>
            </a:r>
            <a:r>
              <a:rPr lang="en-US" sz="320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Breadboardable</a:t>
            </a:r>
            <a:r>
              <a:rPr lang="en-US" sz="320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Artix-7 FPGA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FA438-B680-557D-952A-8DDCF650CEF1}"/>
              </a:ext>
            </a:extLst>
          </p:cNvPr>
          <p:cNvSpPr txBox="1"/>
          <p:nvPr/>
        </p:nvSpPr>
        <p:spPr>
          <a:xfrm>
            <a:off x="7858448" y="5769026"/>
            <a:ext cx="32316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https://static.cytron.io/image/cache/catalog/products/CMOD-A7/CMOD_A7_4-1120x1120.jpg</a:t>
            </a:r>
            <a:endParaRPr lang="en-IL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00281-3AB0-A59C-377B-C6FA60443DA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A3</a:t>
            </a:r>
          </a:p>
        </p:txBody>
      </p:sp>
    </p:spTree>
    <p:extLst>
      <p:ext uri="{BB962C8B-B14F-4D97-AF65-F5344CB8AC3E}">
        <p14:creationId xmlns:p14="http://schemas.microsoft.com/office/powerpoint/2010/main" val="15044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A573-51DD-227B-69E6-4F4B5D20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Pmod Ports</a:t>
            </a:r>
            <a:endParaRPr lang="en-IL" dirty="0">
              <a:latin typeface="Constantia" panose="0203060205030603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BB9F1-B373-7E1C-0F1D-FE0C779D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002CD-35A6-23A0-2833-6A5E23CB0E9A}"/>
              </a:ext>
            </a:extLst>
          </p:cNvPr>
          <p:cNvSpPr txBox="1"/>
          <p:nvPr/>
        </p:nvSpPr>
        <p:spPr>
          <a:xfrm>
            <a:off x="3048719" y="3994556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Pmod ports are arranged in a 2x6 right-angle, and are 100-mil female connectors that mate with standard 2x6 pin headers. Each 12-pin Pmod port provides two 3.3V VCC signals (pins 6 and 12), two Ground signals (pins 5 and 11), and eight logic signals, as shown in Fig. 20. The VCC and Ground pins can deliver up to 1A of current. 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5D20E-24A1-8EBA-7069-136CAAE7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07" y="1770910"/>
            <a:ext cx="4734586" cy="2143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3D6E0-C07C-1697-3C42-FDA30D7EEF6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B </a:t>
            </a:r>
          </a:p>
        </p:txBody>
      </p:sp>
    </p:spTree>
    <p:extLst>
      <p:ext uri="{BB962C8B-B14F-4D97-AF65-F5344CB8AC3E}">
        <p14:creationId xmlns:p14="http://schemas.microsoft.com/office/powerpoint/2010/main" val="233151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9A9-5501-6080-C9BF-283C7B87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Rom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B67E-0C15-3FA5-6F92-BAC9A3FF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24</a:t>
            </a:fld>
            <a:endParaRPr lang="en-I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D1025D-AC82-00E9-E9FC-B415A026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A8D30-F150-457A-C0A3-B91F76E2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2376340"/>
            <a:ext cx="512516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4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Our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Design </a:t>
            </a:r>
            <a:r>
              <a:rPr lang="en-US" dirty="0">
                <a:latin typeface="Constantia" panose="02030602050306030303" pitchFamily="18" charset="0"/>
              </a:rPr>
              <a:t>of Anubis block cipher CORE with Verilog HDL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onstantia" panose="02030602050306030303" pitchFamily="18" charset="0"/>
              </a:rPr>
              <a:t>  For Encryption of a 128 bits of Data , Anubis Algorithm needs </a:t>
            </a:r>
            <a:r>
              <a:rPr lang="en-US" sz="2000" u="sng" dirty="0">
                <a:latin typeface="Constantia" panose="02030602050306030303" pitchFamily="18" charset="0"/>
              </a:rPr>
              <a:t>at least 384 bits,</a:t>
            </a:r>
          </a:p>
          <a:p>
            <a:r>
              <a:rPr lang="en-US" dirty="0">
                <a:latin typeface="Constantia" panose="02030602050306030303" pitchFamily="18" charset="0"/>
              </a:rPr>
              <a:t>Finding a </a:t>
            </a:r>
            <a:r>
              <a:rPr lang="en-US" b="1" dirty="0">
                <a:latin typeface="Constantia" panose="02030602050306030303" pitchFamily="18" charset="0"/>
              </a:rPr>
              <a:t>unique and simple </a:t>
            </a:r>
            <a:r>
              <a:rPr lang="en-US" dirty="0">
                <a:latin typeface="Constantia" panose="02030602050306030303" pitchFamily="18" charset="0"/>
              </a:rPr>
              <a:t>way to implement the 384 bits needed to the Anubis algorithm on an artix-7 FPGA!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Algorithm Implementation </a:t>
            </a:r>
            <a:r>
              <a:rPr lang="en-US" dirty="0">
                <a:latin typeface="Constantia" panose="02030602050306030303" pitchFamily="18" charset="0"/>
              </a:rPr>
              <a:t>on</a:t>
            </a:r>
            <a:r>
              <a:rPr lang="en-US" b="1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Artix-7 , with the use of </a:t>
            </a:r>
            <a:r>
              <a:rPr lang="en-US" dirty="0" err="1">
                <a:latin typeface="Constantia" panose="02030602050306030303" pitchFamily="18" charset="0"/>
              </a:rPr>
              <a:t>Digilent’s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  <a:hlinkClick r:id="rId3" action="ppaction://hlinksldjump"/>
              </a:rPr>
              <a:t>BASYS3</a:t>
            </a:r>
            <a:r>
              <a:rPr lang="en-US" dirty="0">
                <a:latin typeface="Constantia" panose="02030602050306030303" pitchFamily="18" charset="0"/>
              </a:rPr>
              <a:t> &amp; </a:t>
            </a:r>
            <a:r>
              <a:rPr lang="en-US" dirty="0">
                <a:latin typeface="Constantia" panose="02030602050306030303" pitchFamily="18" charset="0"/>
                <a:hlinkClick r:id="rId4" action="ppaction://hlinksldjump"/>
              </a:rPr>
              <a:t>CMOD-7</a:t>
            </a:r>
            <a:r>
              <a:rPr lang="en-US" dirty="0">
                <a:latin typeface="Constantia" panose="02030602050306030303" pitchFamily="18" charset="0"/>
              </a:rPr>
              <a:t> boards ,Simulation tools and Vivado 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121D-EAEA-5CFF-9769-EDB2D3B0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3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937FC-AEEC-607D-8194-7097398A6CB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80949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274FF9-9081-4381-AD54-E54E6D2A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7" y="3088758"/>
            <a:ext cx="1399201" cy="29955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iscovering Ancient Egypt">
            <a:extLst>
              <a:ext uri="{FF2B5EF4-FFF2-40B4-BE49-F238E27FC236}">
                <a16:creationId xmlns:a16="http://schemas.microsoft.com/office/drawing/2014/main" id="{3B60382B-2D61-4941-A528-4AC87E9B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5" y="136525"/>
            <a:ext cx="11861664" cy="22665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scovering Ancient Egypt">
            <a:extLst>
              <a:ext uri="{FF2B5EF4-FFF2-40B4-BE49-F238E27FC236}">
                <a16:creationId xmlns:a16="http://schemas.microsoft.com/office/drawing/2014/main" id="{51A7881A-C24B-43D3-9B80-7F9412024D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5" y="2434856"/>
            <a:ext cx="8540814" cy="16320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C381E-1F68-4A22-B2C0-233F40AFEFA9}"/>
              </a:ext>
            </a:extLst>
          </p:cNvPr>
          <p:cNvSpPr txBox="1"/>
          <p:nvPr/>
        </p:nvSpPr>
        <p:spPr>
          <a:xfrm>
            <a:off x="3398625" y="3859160"/>
            <a:ext cx="6094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l-GR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Ἄνουβις</a:t>
            </a:r>
            <a:r>
              <a:rPr lang="en-US" dirty="0">
                <a:solidFill>
                  <a:srgbClr val="000000"/>
                </a:solidFill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is a Greek rendering of this god's Egyptian name: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inpw</a:t>
            </a:r>
            <a:r>
              <a:rPr lang="en-US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/ </a:t>
            </a:r>
            <a:r>
              <a:rPr lang="en-IL" b="0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ⲁⲛⲟⲩⲡ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Anoup</a:t>
            </a:r>
            <a:r>
              <a:rPr lang="en-US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Protector of the Dead, was also known as </a:t>
            </a:r>
            <a:r>
              <a:rPr lang="en-US" b="1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“Master of Secrets”.</a:t>
            </a:r>
            <a:b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Anubis is shown as a jackal-headed man, or as a jackal.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He was closely associated with mummification and as </a:t>
            </a:r>
            <a:r>
              <a:rPr lang="en-US" b="1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protector of the dead</a:t>
            </a: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. It was Anubis who conducted the deceased to the hall of judgment.</a:t>
            </a:r>
          </a:p>
          <a:p>
            <a:br>
              <a:rPr lang="en-US" dirty="0">
                <a:latin typeface="Constantia" panose="02030602050306030303" pitchFamily="18" charset="0"/>
                <a:ea typeface="Cambria" panose="02040503050406030204" pitchFamily="18" charset="0"/>
              </a:rPr>
            </a:br>
            <a:endParaRPr lang="en-IL" dirty="0">
              <a:latin typeface="Constantia" panose="02030602050306030303" pitchFamily="18" charset="0"/>
              <a:ea typeface="Cambria" panose="02040503050406030204" pitchFamily="18" charset="0"/>
            </a:endParaRPr>
          </a:p>
        </p:txBody>
      </p:sp>
      <p:pic>
        <p:nvPicPr>
          <p:cNvPr id="4102" name="Picture 6" descr="Anubis">
            <a:extLst>
              <a:ext uri="{FF2B5EF4-FFF2-40B4-BE49-F238E27FC236}">
                <a16:creationId xmlns:a16="http://schemas.microsoft.com/office/drawing/2014/main" id="{25C5322C-B356-4F1A-94D8-605FCD0E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85" y="4116208"/>
            <a:ext cx="1612724" cy="25734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B8067-5C4E-48FE-8541-50DD432868EE}"/>
              </a:ext>
            </a:extLst>
          </p:cNvPr>
          <p:cNvSpPr txBox="1"/>
          <p:nvPr/>
        </p:nvSpPr>
        <p:spPr>
          <a:xfrm>
            <a:off x="8027657" y="315729"/>
            <a:ext cx="26107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https://discoveringegypt.com/ancient-egyptian-gods-and-goddesses/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Taken: 22/11/2021 8:55 AM</a:t>
            </a:r>
            <a:endParaRPr lang="en-IL" sz="10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60B24-0AF5-1341-9600-4B4A1423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4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1EA4F-043F-2E29-AB7C-D73A10A5D51E}"/>
              </a:ext>
            </a:extLst>
          </p:cNvPr>
          <p:cNvSpPr txBox="1"/>
          <p:nvPr/>
        </p:nvSpPr>
        <p:spPr>
          <a:xfrm>
            <a:off x="349739" y="1252725"/>
            <a:ext cx="6097772" cy="11079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Anubis</a:t>
            </a:r>
            <a:endParaRPr lang="en-IL" sz="6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45EEC-79A9-EF79-4D4A-3465F7ACA863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8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1 </a:t>
            </a:r>
          </a:p>
        </p:txBody>
      </p:sp>
    </p:spTree>
    <p:extLst>
      <p:ext uri="{BB962C8B-B14F-4D97-AF65-F5344CB8AC3E}">
        <p14:creationId xmlns:p14="http://schemas.microsoft.com/office/powerpoint/2010/main" val="41360551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1286C-5FB3-EE79-623F-1C461022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5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306C9-9543-3A38-208E-5A118F2CBB62}"/>
              </a:ext>
            </a:extLst>
          </p:cNvPr>
          <p:cNvSpPr txBox="1"/>
          <p:nvPr/>
        </p:nvSpPr>
        <p:spPr>
          <a:xfrm>
            <a:off x="830292" y="606933"/>
            <a:ext cx="10543133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800" dirty="0">
                <a:latin typeface="Constantia" panose="02030602050306030303" pitchFamily="18" charset="0"/>
              </a:rPr>
              <a:t>Why do we need Anubis Algorithm?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AA2D8C-9647-EED4-E694-DF139BC5FB21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A8A34-DB42-B299-4F8B-811F17E611DD}"/>
              </a:ext>
            </a:extLst>
          </p:cNvPr>
          <p:cNvSpPr txBox="1"/>
          <p:nvPr/>
        </p:nvSpPr>
        <p:spPr>
          <a:xfrm>
            <a:off x="1772727" y="2122056"/>
            <a:ext cx="915262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tantia" panose="02030602050306030303" pitchFamily="18" charset="0"/>
                <a:hlinkClick r:id="rId3"/>
              </a:rPr>
              <a:t>Anubis</a:t>
            </a:r>
            <a:r>
              <a:rPr lang="en-US" dirty="0">
                <a:latin typeface="Constantia" panose="02030602050306030303" pitchFamily="18" charset="0"/>
              </a:rPr>
              <a:t> is a block cipher designed by Vincent </a:t>
            </a:r>
            <a:r>
              <a:rPr lang="en-US" dirty="0" err="1">
                <a:latin typeface="Constantia" panose="02030602050306030303" pitchFamily="18" charset="0"/>
              </a:rPr>
              <a:t>Rijmen</a:t>
            </a:r>
            <a:r>
              <a:rPr lang="en-US" dirty="0">
                <a:latin typeface="Constantia" panose="02030602050306030303" pitchFamily="18" charset="0"/>
              </a:rPr>
              <a:t> and Paulo S. L. M. Barreto as an entrant in the NESSIE project, a former research program initiated by the European Commission in 2000 for the identification of new cryptographic algorithms. As a replace of former DES (Data Encryption Standard). Although the cipher has not been included in the final NESSIE portfolio, </a:t>
            </a:r>
            <a:r>
              <a:rPr lang="en-US" sz="2400" b="1" dirty="0">
                <a:latin typeface="Constantia" panose="02030602050306030303" pitchFamily="18" charset="0"/>
              </a:rPr>
              <a:t>its design is considered very strong</a:t>
            </a:r>
            <a:r>
              <a:rPr lang="en-US" dirty="0">
                <a:latin typeface="Constantia" panose="02030602050306030303" pitchFamily="18" charset="0"/>
              </a:rPr>
              <a:t>, and no attacks have been found by 2004 after the project had been concluded.[1] The cipher is not patented and has been released by the designers for free public use.[2]</a:t>
            </a:r>
            <a:endParaRPr lang="en-IL" dirty="0">
              <a:latin typeface="Constantia" panose="020306020503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704FE-E422-C70C-4729-395281426B12}"/>
              </a:ext>
            </a:extLst>
          </p:cNvPr>
          <p:cNvSpPr txBox="1"/>
          <p:nvPr/>
        </p:nvSpPr>
        <p:spPr>
          <a:xfrm>
            <a:off x="1772727" y="4718412"/>
            <a:ext cx="809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tantia" panose="02030602050306030303" pitchFamily="18" charset="0"/>
              </a:rPr>
              <a:t>[1] B. </a:t>
            </a:r>
            <a:r>
              <a:rPr lang="en-US" sz="1100" dirty="0" err="1">
                <a:latin typeface="Constantia" panose="02030602050306030303" pitchFamily="18" charset="0"/>
              </a:rPr>
              <a:t>Preneel</a:t>
            </a:r>
            <a:r>
              <a:rPr lang="en-US" sz="1100" dirty="0">
                <a:latin typeface="Constantia" panose="02030602050306030303" pitchFamily="18" charset="0"/>
              </a:rPr>
              <a:t>; A. </a:t>
            </a:r>
            <a:r>
              <a:rPr lang="en-US" sz="1100" dirty="0" err="1">
                <a:latin typeface="Constantia" panose="02030602050306030303" pitchFamily="18" charset="0"/>
              </a:rPr>
              <a:t>Biryukov</a:t>
            </a:r>
            <a:r>
              <a:rPr lang="en-US" sz="1100" dirty="0">
                <a:latin typeface="Constantia" panose="02030602050306030303" pitchFamily="18" charset="0"/>
              </a:rPr>
              <a:t>; C. De </a:t>
            </a:r>
            <a:r>
              <a:rPr lang="en-US" sz="1100" dirty="0" err="1">
                <a:latin typeface="Constantia" panose="02030602050306030303" pitchFamily="18" charset="0"/>
              </a:rPr>
              <a:t>Cannière</a:t>
            </a:r>
            <a:r>
              <a:rPr lang="en-US" sz="1100" dirty="0">
                <a:latin typeface="Constantia" panose="02030602050306030303" pitchFamily="18" charset="0"/>
              </a:rPr>
              <a:t>; S. B. </a:t>
            </a:r>
            <a:r>
              <a:rPr lang="en-US" sz="1100" dirty="0" err="1">
                <a:latin typeface="Constantia" panose="02030602050306030303" pitchFamily="18" charset="0"/>
              </a:rPr>
              <a:t>Örs</a:t>
            </a:r>
            <a:r>
              <a:rPr lang="en-US" sz="1100" dirty="0">
                <a:latin typeface="Constantia" panose="02030602050306030303" pitchFamily="18" charset="0"/>
              </a:rPr>
              <a:t>; E. Oswald; B. van </a:t>
            </a:r>
            <a:r>
              <a:rPr lang="en-US" sz="1100" dirty="0" err="1">
                <a:latin typeface="Constantia" panose="02030602050306030303" pitchFamily="18" charset="0"/>
              </a:rPr>
              <a:t>Rompay</a:t>
            </a:r>
            <a:r>
              <a:rPr lang="en-US" sz="1100" dirty="0">
                <a:latin typeface="Constantia" panose="02030602050306030303" pitchFamily="18" charset="0"/>
              </a:rPr>
              <a:t>; L. </a:t>
            </a:r>
            <a:r>
              <a:rPr lang="en-US" sz="1100" dirty="0" err="1">
                <a:latin typeface="Constantia" panose="02030602050306030303" pitchFamily="18" charset="0"/>
              </a:rPr>
              <a:t>Granboulan</a:t>
            </a:r>
            <a:r>
              <a:rPr lang="en-US" sz="1100" dirty="0">
                <a:latin typeface="Constantia" panose="02030602050306030303" pitchFamily="18" charset="0"/>
              </a:rPr>
              <a:t>; E. </a:t>
            </a:r>
            <a:r>
              <a:rPr lang="en-US" sz="1100" dirty="0" err="1">
                <a:latin typeface="Constantia" panose="02030602050306030303" pitchFamily="18" charset="0"/>
              </a:rPr>
              <a:t>Dottax</a:t>
            </a:r>
            <a:r>
              <a:rPr lang="en-US" sz="1100" dirty="0">
                <a:latin typeface="Constantia" panose="02030602050306030303" pitchFamily="18" charset="0"/>
              </a:rPr>
              <a:t>; G. Martinet; S. Murphy; A. Dent; R. </a:t>
            </a:r>
            <a:r>
              <a:rPr lang="en-US" sz="1100" dirty="0" err="1">
                <a:latin typeface="Constantia" panose="02030602050306030303" pitchFamily="18" charset="0"/>
              </a:rPr>
              <a:t>Shipsey</a:t>
            </a:r>
            <a:r>
              <a:rPr lang="en-US" sz="1100" dirty="0">
                <a:latin typeface="Constantia" panose="02030602050306030303" pitchFamily="18" charset="0"/>
              </a:rPr>
              <a:t>; C. Swart; J. White; M. </a:t>
            </a:r>
            <a:r>
              <a:rPr lang="en-US" sz="1100" dirty="0" err="1">
                <a:latin typeface="Constantia" panose="02030602050306030303" pitchFamily="18" charset="0"/>
              </a:rPr>
              <a:t>Dichtl</a:t>
            </a:r>
            <a:r>
              <a:rPr lang="en-US" sz="1100" dirty="0">
                <a:latin typeface="Constantia" panose="02030602050306030303" pitchFamily="18" charset="0"/>
              </a:rPr>
              <a:t>; S. </a:t>
            </a:r>
            <a:r>
              <a:rPr lang="en-US" sz="1100" dirty="0" err="1">
                <a:latin typeface="Constantia" panose="02030602050306030303" pitchFamily="18" charset="0"/>
              </a:rPr>
              <a:t>Pyka</a:t>
            </a:r>
            <a:r>
              <a:rPr lang="en-US" sz="1100" dirty="0">
                <a:latin typeface="Constantia" panose="02030602050306030303" pitchFamily="18" charset="0"/>
              </a:rPr>
              <a:t>; M. </a:t>
            </a:r>
            <a:r>
              <a:rPr lang="en-US" sz="1100" dirty="0" err="1">
                <a:latin typeface="Constantia" panose="02030602050306030303" pitchFamily="18" charset="0"/>
              </a:rPr>
              <a:t>Schafheutle</a:t>
            </a:r>
            <a:r>
              <a:rPr lang="en-US" sz="1100" dirty="0">
                <a:latin typeface="Constantia" panose="02030602050306030303" pitchFamily="18" charset="0"/>
              </a:rPr>
              <a:t>; P. Serf; E. </a:t>
            </a:r>
            <a:r>
              <a:rPr lang="en-US" sz="1100" dirty="0" err="1">
                <a:latin typeface="Constantia" panose="02030602050306030303" pitchFamily="18" charset="0"/>
              </a:rPr>
              <a:t>Biham</a:t>
            </a:r>
            <a:r>
              <a:rPr lang="en-US" sz="1100" dirty="0">
                <a:latin typeface="Constantia" panose="02030602050306030303" pitchFamily="18" charset="0"/>
              </a:rPr>
              <a:t>; E. </a:t>
            </a:r>
            <a:r>
              <a:rPr lang="en-US" sz="1100" dirty="0" err="1">
                <a:latin typeface="Constantia" panose="02030602050306030303" pitchFamily="18" charset="0"/>
              </a:rPr>
              <a:t>Barkan</a:t>
            </a:r>
            <a:r>
              <a:rPr lang="en-US" sz="1100" dirty="0">
                <a:latin typeface="Constantia" panose="02030602050306030303" pitchFamily="18" charset="0"/>
              </a:rPr>
              <a:t>; Y. </a:t>
            </a:r>
            <a:r>
              <a:rPr lang="en-US" sz="1100" dirty="0" err="1">
                <a:latin typeface="Constantia" panose="02030602050306030303" pitchFamily="18" charset="0"/>
              </a:rPr>
              <a:t>Braziler</a:t>
            </a:r>
            <a:r>
              <a:rPr lang="en-US" sz="1100" dirty="0">
                <a:latin typeface="Constantia" panose="02030602050306030303" pitchFamily="18" charset="0"/>
              </a:rPr>
              <a:t>; O. </a:t>
            </a:r>
            <a:r>
              <a:rPr lang="en-US" sz="1100" dirty="0" err="1">
                <a:latin typeface="Constantia" panose="02030602050306030303" pitchFamily="18" charset="0"/>
              </a:rPr>
              <a:t>Dunkelman</a:t>
            </a:r>
            <a:r>
              <a:rPr lang="en-US" sz="1100" dirty="0">
                <a:latin typeface="Constantia" panose="02030602050306030303" pitchFamily="18" charset="0"/>
              </a:rPr>
              <a:t>; V. Furman; D. </a:t>
            </a:r>
            <a:r>
              <a:rPr lang="en-US" sz="1100" dirty="0" err="1">
                <a:latin typeface="Constantia" panose="02030602050306030303" pitchFamily="18" charset="0"/>
              </a:rPr>
              <a:t>Kenigsberg</a:t>
            </a:r>
            <a:r>
              <a:rPr lang="en-US" sz="1100" dirty="0">
                <a:latin typeface="Constantia" panose="02030602050306030303" pitchFamily="18" charset="0"/>
              </a:rPr>
              <a:t>; J. </a:t>
            </a:r>
            <a:r>
              <a:rPr lang="en-US" sz="1100" dirty="0" err="1">
                <a:latin typeface="Constantia" panose="02030602050306030303" pitchFamily="18" charset="0"/>
              </a:rPr>
              <a:t>Stolin</a:t>
            </a:r>
            <a:r>
              <a:rPr lang="en-US" sz="1100" dirty="0">
                <a:latin typeface="Constantia" panose="02030602050306030303" pitchFamily="18" charset="0"/>
              </a:rPr>
              <a:t>; J.-J. </a:t>
            </a:r>
            <a:r>
              <a:rPr lang="en-US" sz="1100" dirty="0" err="1">
                <a:latin typeface="Constantia" panose="02030602050306030303" pitchFamily="18" charset="0"/>
              </a:rPr>
              <a:t>Quisquater</a:t>
            </a:r>
            <a:r>
              <a:rPr lang="en-US" sz="1100" dirty="0">
                <a:latin typeface="Constantia" panose="02030602050306030303" pitchFamily="18" charset="0"/>
              </a:rPr>
              <a:t>; M. </a:t>
            </a:r>
            <a:r>
              <a:rPr lang="en-US" sz="1100" dirty="0" err="1">
                <a:latin typeface="Constantia" panose="02030602050306030303" pitchFamily="18" charset="0"/>
              </a:rPr>
              <a:t>Ciet</a:t>
            </a:r>
            <a:r>
              <a:rPr lang="en-US" sz="1100" dirty="0">
                <a:latin typeface="Constantia" panose="02030602050306030303" pitchFamily="18" charset="0"/>
              </a:rPr>
              <a:t>; F. </a:t>
            </a:r>
            <a:r>
              <a:rPr lang="en-US" sz="1100" dirty="0" err="1">
                <a:latin typeface="Constantia" panose="02030602050306030303" pitchFamily="18" charset="0"/>
              </a:rPr>
              <a:t>Sica</a:t>
            </a:r>
            <a:r>
              <a:rPr lang="en-US" sz="1100" dirty="0">
                <a:latin typeface="Constantia" panose="02030602050306030303" pitchFamily="18" charset="0"/>
              </a:rPr>
              <a:t>; H. </a:t>
            </a:r>
            <a:r>
              <a:rPr lang="en-US" sz="1100" dirty="0" err="1">
                <a:latin typeface="Constantia" panose="02030602050306030303" pitchFamily="18" charset="0"/>
              </a:rPr>
              <a:t>Raddum</a:t>
            </a:r>
            <a:r>
              <a:rPr lang="en-US" sz="1100" dirty="0">
                <a:latin typeface="Constantia" panose="02030602050306030303" pitchFamily="18" charset="0"/>
              </a:rPr>
              <a:t>; L. Knudsen &amp; M. Parker (April 19, 2004). </a:t>
            </a:r>
            <a:r>
              <a:rPr lang="en-US" sz="1100" dirty="0">
                <a:latin typeface="Constantia" panose="02030602050306030303" pitchFamily="18" charset="0"/>
                <a:hlinkClick r:id="rId4"/>
              </a:rPr>
              <a:t>New European Schemes for Signatures, Integrity, and Encryption (PDF) </a:t>
            </a:r>
            <a:r>
              <a:rPr lang="en-US" sz="1100" dirty="0">
                <a:latin typeface="Constantia" panose="02030602050306030303" pitchFamily="18" charset="0"/>
              </a:rPr>
              <a:t>(Final report of European project number IST-1999-12324).</a:t>
            </a:r>
            <a:endParaRPr lang="en-IL" sz="1100" dirty="0">
              <a:latin typeface="Constantia" panose="0203060205030603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BE470-E620-CBB4-BDB1-EA7A75201006}"/>
              </a:ext>
            </a:extLst>
          </p:cNvPr>
          <p:cNvSpPr txBox="1"/>
          <p:nvPr/>
        </p:nvSpPr>
        <p:spPr>
          <a:xfrm>
            <a:off x="1772727" y="5622041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tantia" panose="02030602050306030303" pitchFamily="18" charset="0"/>
              </a:rPr>
              <a:t> [2] Barreto &amp; </a:t>
            </a:r>
            <a:r>
              <a:rPr lang="en-US" sz="1100" dirty="0" err="1">
                <a:latin typeface="Constantia" panose="02030602050306030303" pitchFamily="18" charset="0"/>
              </a:rPr>
              <a:t>Rijmen</a:t>
            </a:r>
            <a:r>
              <a:rPr lang="en-US" sz="1100" dirty="0">
                <a:latin typeface="Constantia" panose="02030602050306030303" pitchFamily="18" charset="0"/>
              </a:rPr>
              <a:t> 2000, accompanied Intellectual Property Statement</a:t>
            </a:r>
            <a:endParaRPr lang="en-IL" sz="11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400" dirty="0">
                <a:latin typeface="Constantia" panose="02030602050306030303" pitchFamily="18" charset="0"/>
              </a:rPr>
              <a:t>How does the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For Encryption of a 128 bits block of Data , Anubis Algorithm needs </a:t>
            </a:r>
            <a:r>
              <a:rPr lang="en-US" u="sng" dirty="0">
                <a:latin typeface="Constantia" panose="02030602050306030303" pitchFamily="18" charset="0"/>
              </a:rPr>
              <a:t>at least 384 bits: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1. Input : 128 bits of Plaintext Data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2. Input: 128 bits of given Key Data (or 192/…/320 bits)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3. Anubis Core – Block cipher “engine”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4. Output: 128 bits of Cyphertext Data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And vice versa for decryption .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121D-EAEA-5CFF-9769-EDB2D3B0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69144-C240-E52A-9E91-E1A697AF2D4D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3 </a:t>
            </a:r>
          </a:p>
        </p:txBody>
      </p:sp>
    </p:spTree>
    <p:extLst>
      <p:ext uri="{BB962C8B-B14F-4D97-AF65-F5344CB8AC3E}">
        <p14:creationId xmlns:p14="http://schemas.microsoft.com/office/powerpoint/2010/main" val="388304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D262-C3DE-A09E-69C3-CBCE9876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tantia" panose="02030602050306030303" pitchFamily="18" charset="0"/>
              </a:rPr>
              <a:t>Secured</a:t>
            </a:r>
            <a:r>
              <a:rPr lang="en-US" dirty="0">
                <a:latin typeface="Constantia" panose="02030602050306030303" pitchFamily="18" charset="0"/>
              </a:rPr>
              <a:t> - the block cipher prevents usage of leaked data, only key holder, can decrypt the messages.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Simple</a:t>
            </a:r>
            <a:r>
              <a:rPr lang="en-US" dirty="0">
                <a:latin typeface="Constantia" panose="02030602050306030303" pitchFamily="18" charset="0"/>
              </a:rPr>
              <a:t>- with the implemented Anubis core, 128 bits of data are easily transferred to an Encrypted block by the designed core.</a:t>
            </a:r>
          </a:p>
          <a:p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617D2-289E-A452-E832-5CB5B996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7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269F5-55A2-0F66-643D-884101759372}"/>
              </a:ext>
            </a:extLst>
          </p:cNvPr>
          <p:cNvSpPr txBox="1"/>
          <p:nvPr/>
        </p:nvSpPr>
        <p:spPr>
          <a:xfrm>
            <a:off x="924464" y="546280"/>
            <a:ext cx="10429336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400" dirty="0">
                <a:latin typeface="Constantia" panose="02030602050306030303" pitchFamily="18" charset="0"/>
              </a:rPr>
              <a:t>What are the advantages of usage?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EB8AE-3D42-86E1-46B3-1D0E1BADBCC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4 </a:t>
            </a:r>
          </a:p>
        </p:txBody>
      </p:sp>
    </p:spTree>
    <p:extLst>
      <p:ext uri="{BB962C8B-B14F-4D97-AF65-F5344CB8AC3E}">
        <p14:creationId xmlns:p14="http://schemas.microsoft.com/office/powerpoint/2010/main" val="172826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latin typeface="Constantia" panose="02030602050306030303" pitchFamily="18" charset="0"/>
              </a:rPr>
              <a:t>Details on BASYS 3™ – </a:t>
            </a:r>
            <a:r>
              <a:rPr lang="en-US" u="sng" dirty="0" err="1">
                <a:latin typeface="Constantia" panose="02030602050306030303" pitchFamily="18" charset="0"/>
              </a:rPr>
              <a:t>Fpga</a:t>
            </a:r>
            <a:r>
              <a:rPr lang="en-US" u="sng" dirty="0">
                <a:latin typeface="Constantia" panose="02030602050306030303" pitchFamily="18" charset="0"/>
              </a:rPr>
              <a:t> Board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On board is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Artix</a:t>
            </a:r>
            <a:r>
              <a:rPr lang="en-US" dirty="0"/>
              <a:t>™</a:t>
            </a:r>
            <a:r>
              <a:rPr lang="en-US" dirty="0">
                <a:latin typeface="Constantia" panose="02030602050306030303" pitchFamily="18" charset="0"/>
              </a:rPr>
              <a:t> 7 XC7A35T™ FPGA with CPG236 package</a:t>
            </a:r>
          </a:p>
          <a:p>
            <a:r>
              <a:rPr lang="en-US" dirty="0">
                <a:latin typeface="Constantia" panose="02030602050306030303" pitchFamily="18" charset="0"/>
              </a:rPr>
              <a:t>The FPGA has 106 available I/O’s : (Shown in the next slides)</a:t>
            </a:r>
          </a:p>
          <a:p>
            <a:r>
              <a:rPr lang="en-US" dirty="0">
                <a:latin typeface="Constantia" panose="02030602050306030303" pitchFamily="18" charset="0"/>
              </a:rPr>
              <a:t>With the given configuration there are less available pins; the board implements different sources, such as: push buttons, slide switches, Pmod Connectors, and more…</a:t>
            </a:r>
          </a:p>
          <a:p>
            <a:r>
              <a:rPr lang="en-US" dirty="0">
                <a:latin typeface="Constantia" panose="02030602050306030303" pitchFamily="18" charset="0"/>
              </a:rPr>
              <a:t>We Have an I/O constraint!</a:t>
            </a:r>
          </a:p>
          <a:p>
            <a:r>
              <a:rPr lang="en-US" dirty="0">
                <a:latin typeface="Constantia" panose="02030602050306030303" pitchFamily="18" charset="0"/>
              </a:rPr>
              <a:t>Therefore, we need to find a unique way to implement the 384 bits needed to the Anubis algorithm.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F77-153C-32DB-DEF5-C755A9D1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8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519B-D7C2-77A9-23E1-5AFCAA61E344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1 –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101417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BEFF-9D71-4069-808C-4B78D76E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31C76-7F9A-469C-9D31-5C910EDB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32D2D-E7EF-4956-8CBA-134C4032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0" y="0"/>
            <a:ext cx="105360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1EBEB-2DFD-461B-B5A8-331C52F4D343}"/>
              </a:ext>
            </a:extLst>
          </p:cNvPr>
          <p:cNvSpPr txBox="1"/>
          <p:nvPr/>
        </p:nvSpPr>
        <p:spPr>
          <a:xfrm>
            <a:off x="0" y="5699909"/>
            <a:ext cx="8682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https://www.xilinx.com/content/dam/xilinx/support/documents/selection-guides/7-series-product-selection-guide.pdf</a:t>
            </a:r>
            <a:endParaRPr lang="en-IL" sz="5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CA91B-9169-4DDB-A011-4CB07AA7C719}"/>
              </a:ext>
            </a:extLst>
          </p:cNvPr>
          <p:cNvSpPr/>
          <p:nvPr/>
        </p:nvSpPr>
        <p:spPr>
          <a:xfrm>
            <a:off x="6887910" y="914400"/>
            <a:ext cx="666572" cy="4127619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F8F87E-F02C-4BB3-AF12-1F8EA2A817F2}"/>
              </a:ext>
            </a:extLst>
          </p:cNvPr>
          <p:cNvSpPr/>
          <p:nvPr/>
        </p:nvSpPr>
        <p:spPr>
          <a:xfrm>
            <a:off x="1615155" y="4486542"/>
            <a:ext cx="5939327" cy="55547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38CD7-E1B9-2D33-38B6-13BCB4E3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9</a:t>
            </a:fld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F6FAF-7CD0-DFF1-67F0-4C455D61D20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Design 1 - 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34401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28628</TotalTime>
  <Words>1828</Words>
  <Application>Microsoft Office PowerPoint</Application>
  <PresentationFormat>Widescreen</PresentationFormat>
  <Paragraphs>228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Constantia</vt:lpstr>
      <vt:lpstr>Office Theme</vt:lpstr>
      <vt:lpstr>Implementing Anubis Algorithm  on Xilinix FPGA Hardware</vt:lpstr>
      <vt:lpstr>PowerPoint Presentation</vt:lpstr>
      <vt:lpstr>Our Challenges</vt:lpstr>
      <vt:lpstr>PowerPoint Presentation</vt:lpstr>
      <vt:lpstr>PowerPoint Presentation</vt:lpstr>
      <vt:lpstr>How does the Algorithm work?</vt:lpstr>
      <vt:lpstr>PowerPoint Presentation</vt:lpstr>
      <vt:lpstr>Details on BASYS 3™ – Fpga Board</vt:lpstr>
      <vt:lpstr>PowerPoint Presentation</vt:lpstr>
      <vt:lpstr>Xilinix® Artix™ XC7A35T™ -1 CPG236</vt:lpstr>
      <vt:lpstr>Our Solution</vt:lpstr>
      <vt:lpstr>Our Solution</vt:lpstr>
      <vt:lpstr>PowerPoint Presentation</vt:lpstr>
      <vt:lpstr>CMOD A7 onboard clock</vt:lpstr>
      <vt:lpstr>PowerPoint Presentation</vt:lpstr>
      <vt:lpstr>PowerPoint Presentation</vt:lpstr>
      <vt:lpstr>PowerPoint Presentation</vt:lpstr>
      <vt:lpstr>Synthesis – Vivado </vt:lpstr>
      <vt:lpstr>PowerPoint Presentation</vt:lpstr>
      <vt:lpstr>DIGILENT: BASYS 3 Xilinix Artix 7</vt:lpstr>
      <vt:lpstr>PowerPoint Presentation</vt:lpstr>
      <vt:lpstr>PowerPoint Presentation</vt:lpstr>
      <vt:lpstr>Pmod Ports</vt:lpstr>
      <vt:lpstr>Block Rom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 berger</dc:creator>
  <cp:lastModifiedBy>y berger</cp:lastModifiedBy>
  <cp:revision>30</cp:revision>
  <dcterms:created xsi:type="dcterms:W3CDTF">2022-03-31T17:43:33Z</dcterms:created>
  <dcterms:modified xsi:type="dcterms:W3CDTF">2022-06-30T18:57:29Z</dcterms:modified>
</cp:coreProperties>
</file>